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5" r:id="rId3"/>
    <p:sldId id="284" r:id="rId4"/>
    <p:sldId id="290" r:id="rId5"/>
    <p:sldId id="287" r:id="rId6"/>
    <p:sldId id="291" r:id="rId7"/>
    <p:sldId id="297" r:id="rId8"/>
    <p:sldId id="292" r:id="rId9"/>
    <p:sldId id="293" r:id="rId10"/>
    <p:sldId id="261" r:id="rId11"/>
    <p:sldId id="262" r:id="rId12"/>
    <p:sldId id="278" r:id="rId13"/>
    <p:sldId id="263" r:id="rId14"/>
    <p:sldId id="282" r:id="rId15"/>
    <p:sldId id="265" r:id="rId16"/>
    <p:sldId id="294" r:id="rId17"/>
    <p:sldId id="270" r:id="rId18"/>
    <p:sldId id="283" r:id="rId19"/>
    <p:sldId id="266" r:id="rId20"/>
    <p:sldId id="296" r:id="rId21"/>
    <p:sldId id="273" r:id="rId22"/>
    <p:sldId id="29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D14"/>
    <a:srgbClr val="BF0D0D"/>
    <a:srgbClr val="009644"/>
    <a:srgbClr val="0060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2.6064549134747983E-2"/>
          <c:y val="7.0527406900224576E-2"/>
          <c:w val="0.84104938271604934"/>
          <c:h val="0.8132675440050085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1"/>
            <c:explosion val="23"/>
          </c:dPt>
          <c:dLbls>
            <c:dLbl>
              <c:idx val="0"/>
              <c:layout>
                <c:manualLayout>
                  <c:x val="-0.15267282797277457"/>
                  <c:y val="0.1216807409943322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Engineer’s</a:t>
                    </a:r>
                  </a:p>
                  <a:p>
                    <a:r>
                      <a:rPr lang="en-US" b="1" dirty="0" smtClean="0"/>
                      <a:t>Report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0.18371658403810681"/>
                  <c:y val="-0.2623806828250008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Prop</a:t>
                    </a:r>
                    <a:r>
                      <a:rPr lang="en-US" b="1" baseline="0" dirty="0" smtClean="0"/>
                      <a:t> 218 Election Process &amp; Logistics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9111070332310159"/>
                  <c:y val="-0.240941838791891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Outreach</a:t>
                    </a:r>
                    <a:r>
                      <a:rPr lang="en-US" b="1" baseline="0" dirty="0" smtClean="0"/>
                      <a:t> &amp; Public Support</a:t>
                    </a:r>
                    <a:endParaRPr lang="en-US" b="1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14660994706170224"/>
                  <c:y val="9.516660960858154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Ordinance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Election</c:v>
                </c:pt>
                <c:pt idx="1">
                  <c:v>Prop 218</c:v>
                </c:pt>
                <c:pt idx="2">
                  <c:v>Ordinance</c:v>
                </c:pt>
                <c:pt idx="3">
                  <c:v>Engineer's Report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5"/>
  <c:chart>
    <c:view3D>
      <c:rAngAx val="1"/>
    </c:view3D>
    <c:plotArea>
      <c:layout>
        <c:manualLayout>
          <c:layoutTarget val="inner"/>
          <c:xMode val="edge"/>
          <c:yMode val="edge"/>
          <c:x val="8.513888888888918E-2"/>
          <c:y val="6.4061739802499532E-2"/>
          <c:w val="0.87935787631809237"/>
          <c:h val="0.7180296477024882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rgbClr val="009644"/>
            </a:solidFill>
          </c:spPr>
          <c:cat>
            <c:strRef>
              <c:f>Sheet1!$A$2:$A$6</c:f>
              <c:strCache>
                <c:ptCount val="5"/>
                <c:pt idx="0">
                  <c:v>Property
 Owner</c:v>
                </c:pt>
                <c:pt idx="1">
                  <c:v>Voter</c:v>
                </c:pt>
                <c:pt idx="3">
                  <c:v>Property
 Owner</c:v>
                </c:pt>
                <c:pt idx="4">
                  <c:v>Voter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0.60000000000000042</c:v>
                </c:pt>
                <c:pt idx="1">
                  <c:v>0.54</c:v>
                </c:pt>
                <c:pt idx="3">
                  <c:v>0.60000000000000042</c:v>
                </c:pt>
                <c:pt idx="4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rgbClr val="BF0D0D"/>
            </a:solidFill>
          </c:spPr>
          <c:cat>
            <c:strRef>
              <c:f>Sheet1!$A$2:$A$6</c:f>
              <c:strCache>
                <c:ptCount val="5"/>
                <c:pt idx="0">
                  <c:v>Property
 Owner</c:v>
                </c:pt>
                <c:pt idx="1">
                  <c:v>Voter</c:v>
                </c:pt>
                <c:pt idx="3">
                  <c:v>Property
 Owner</c:v>
                </c:pt>
                <c:pt idx="4">
                  <c:v>Voter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0.33000000000000035</c:v>
                </c:pt>
                <c:pt idx="1">
                  <c:v>0.39000000000000024</c:v>
                </c:pt>
                <c:pt idx="3">
                  <c:v>0.33000000000000035</c:v>
                </c:pt>
                <c:pt idx="4">
                  <c:v>0.38000000000000023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Undecided</c:v>
                </c:pt>
              </c:strCache>
            </c:strRef>
          </c:tx>
          <c:spPr>
            <a:solidFill>
              <a:srgbClr val="ECCD14"/>
            </a:solidFill>
          </c:spPr>
          <c:cat>
            <c:strRef>
              <c:f>Sheet1!$A$2:$A$6</c:f>
              <c:strCache>
                <c:ptCount val="5"/>
                <c:pt idx="0">
                  <c:v>Property
 Owner</c:v>
                </c:pt>
                <c:pt idx="1">
                  <c:v>Voter</c:v>
                </c:pt>
                <c:pt idx="3">
                  <c:v>Property
 Owner</c:v>
                </c:pt>
                <c:pt idx="4">
                  <c:v>Voter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7.0000000000000021E-2</c:v>
                </c:pt>
                <c:pt idx="1">
                  <c:v>7.0000000000000021E-2</c:v>
                </c:pt>
                <c:pt idx="3">
                  <c:v>7.0000000000000021E-2</c:v>
                </c:pt>
                <c:pt idx="4">
                  <c:v>6.0000000000000032E-2</c:v>
                </c:pt>
              </c:numCache>
            </c:numRef>
          </c:val>
        </c:ser>
        <c:shape val="box"/>
        <c:axId val="121323904"/>
        <c:axId val="121325440"/>
        <c:axId val="0"/>
      </c:bar3DChart>
      <c:catAx>
        <c:axId val="121323904"/>
        <c:scaling>
          <c:orientation val="minMax"/>
        </c:scaling>
        <c:axPos val="b"/>
        <c:tickLblPos val="nextTo"/>
        <c:crossAx val="121325440"/>
        <c:crosses val="autoZero"/>
        <c:auto val="1"/>
        <c:lblAlgn val="ctr"/>
        <c:lblOffset val="100"/>
      </c:catAx>
      <c:valAx>
        <c:axId val="121325440"/>
        <c:scaling>
          <c:orientation val="minMax"/>
          <c:max val="0.70000000000000062"/>
          <c:min val="0"/>
        </c:scaling>
        <c:axPos val="l"/>
        <c:majorGridlines/>
        <c:numFmt formatCode="0%" sourceLinked="1"/>
        <c:tickLblPos val="nextTo"/>
        <c:crossAx val="121323904"/>
        <c:crosses val="autoZero"/>
        <c:crossBetween val="between"/>
      </c:valAx>
    </c:plotArea>
    <c:legend>
      <c:legendPos val="t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view3D>
      <c:rAngAx val="1"/>
    </c:view3D>
    <c:plotArea>
      <c:layout>
        <c:manualLayout>
          <c:layoutTarget val="inner"/>
          <c:xMode val="edge"/>
          <c:yMode val="edge"/>
          <c:x val="9.1328594987573508E-2"/>
          <c:y val="0.1004595105758839"/>
          <c:w val="0.89244721622186651"/>
          <c:h val="0.58442508105604407"/>
        </c:manualLayout>
      </c:layout>
      <c:bar3D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Property Owner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Ballona Creek</c:v>
                </c:pt>
                <c:pt idx="1">
                  <c:v>Dominguez Channel</c:v>
                </c:pt>
                <c:pt idx="2">
                  <c:v>Lower LA River</c:v>
                </c:pt>
                <c:pt idx="3">
                  <c:v>Lower San Gabriel River</c:v>
                </c:pt>
                <c:pt idx="4">
                  <c:v>Rio Hondo</c:v>
                </c:pt>
                <c:pt idx="5">
                  <c:v>Santa Clara River</c:v>
                </c:pt>
                <c:pt idx="6">
                  <c:v>Santa Monica Bay</c:v>
                </c:pt>
                <c:pt idx="7">
                  <c:v>Upper LA River</c:v>
                </c:pt>
                <c:pt idx="8">
                  <c:v>Upper San Gabriel River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0.58000000000000007</c:v>
                </c:pt>
                <c:pt idx="1">
                  <c:v>0.63000000000000045</c:v>
                </c:pt>
                <c:pt idx="2">
                  <c:v>0.66000000000000059</c:v>
                </c:pt>
                <c:pt idx="3">
                  <c:v>0.66000000000000059</c:v>
                </c:pt>
                <c:pt idx="4">
                  <c:v>0.66000000000000059</c:v>
                </c:pt>
                <c:pt idx="5">
                  <c:v>0.42000000000000021</c:v>
                </c:pt>
                <c:pt idx="6">
                  <c:v>0.60000000000000042</c:v>
                </c:pt>
                <c:pt idx="7">
                  <c:v>0.56999999999999995</c:v>
                </c:pt>
                <c:pt idx="8">
                  <c:v>0.63000000000000045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Voter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Sheet1!$A$2:$A$10</c:f>
              <c:strCache>
                <c:ptCount val="9"/>
                <c:pt idx="0">
                  <c:v>Ballona Creek</c:v>
                </c:pt>
                <c:pt idx="1">
                  <c:v>Dominguez Channel</c:v>
                </c:pt>
                <c:pt idx="2">
                  <c:v>Lower LA River</c:v>
                </c:pt>
                <c:pt idx="3">
                  <c:v>Lower San Gabriel River</c:v>
                </c:pt>
                <c:pt idx="4">
                  <c:v>Rio Hondo</c:v>
                </c:pt>
                <c:pt idx="5">
                  <c:v>Santa Clara River</c:v>
                </c:pt>
                <c:pt idx="6">
                  <c:v>Santa Monica Bay</c:v>
                </c:pt>
                <c:pt idx="7">
                  <c:v>Upper LA River</c:v>
                </c:pt>
                <c:pt idx="8">
                  <c:v>Upper San Gabriel River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0.61000000000000043</c:v>
                </c:pt>
                <c:pt idx="1">
                  <c:v>0.53</c:v>
                </c:pt>
                <c:pt idx="2">
                  <c:v>0.68</c:v>
                </c:pt>
                <c:pt idx="3">
                  <c:v>0.63000000000000045</c:v>
                </c:pt>
                <c:pt idx="4">
                  <c:v>0.51</c:v>
                </c:pt>
                <c:pt idx="5">
                  <c:v>0.5</c:v>
                </c:pt>
                <c:pt idx="6">
                  <c:v>0.47000000000000008</c:v>
                </c:pt>
                <c:pt idx="7">
                  <c:v>0.53</c:v>
                </c:pt>
                <c:pt idx="8">
                  <c:v>0.51</c:v>
                </c:pt>
              </c:numCache>
            </c:numRef>
          </c:val>
        </c:ser>
        <c:shape val="box"/>
        <c:axId val="121412224"/>
        <c:axId val="121418112"/>
        <c:axId val="0"/>
      </c:bar3DChart>
      <c:catAx>
        <c:axId val="121412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21418112"/>
        <c:crosses val="autoZero"/>
        <c:auto val="1"/>
        <c:lblAlgn val="ctr"/>
        <c:lblOffset val="100"/>
      </c:catAx>
      <c:valAx>
        <c:axId val="121418112"/>
        <c:scaling>
          <c:orientation val="minMax"/>
        </c:scaling>
        <c:axPos val="l"/>
        <c:majorGridlines/>
        <c:numFmt formatCode="0%" sourceLinked="1"/>
        <c:tickLblPos val="nextTo"/>
        <c:crossAx val="121412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729798155761541"/>
          <c:y val="1.4705882352941176E-2"/>
          <c:w val="0.3660530044363921"/>
          <c:h val="6.8027443260768872E-2"/>
        </c:manualLayout>
      </c:layout>
      <c:overlay val="1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73B97-4AEF-4CCA-A8AC-8C332AF56A8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9FEABD-E833-4836-A8E4-28522BA60454}">
      <dgm:prSet phldrT="[Text]"/>
      <dgm:spPr/>
      <dgm:t>
        <a:bodyPr/>
        <a:lstStyle/>
        <a:p>
          <a:r>
            <a:rPr lang="en-US" dirty="0" smtClean="0"/>
            <a:t>ORDINANCE</a:t>
          </a:r>
          <a:endParaRPr lang="en-US" dirty="0"/>
        </a:p>
      </dgm:t>
    </dgm:pt>
    <dgm:pt modelId="{F423D2E8-178B-4F44-8D55-FE54863944B5}" type="parTrans" cxnId="{5186217C-7A44-4ADB-BC43-59B4E0590068}">
      <dgm:prSet/>
      <dgm:spPr/>
      <dgm:t>
        <a:bodyPr/>
        <a:lstStyle/>
        <a:p>
          <a:endParaRPr lang="en-US"/>
        </a:p>
      </dgm:t>
    </dgm:pt>
    <dgm:pt modelId="{EA3641F6-F22B-4F91-84E5-86542F47B5ED}" type="sibTrans" cxnId="{5186217C-7A44-4ADB-BC43-59B4E0590068}">
      <dgm:prSet/>
      <dgm:spPr/>
      <dgm:t>
        <a:bodyPr/>
        <a:lstStyle/>
        <a:p>
          <a:endParaRPr lang="en-US"/>
        </a:p>
      </dgm:t>
    </dgm:pt>
    <dgm:pt modelId="{62DC78D2-C5A5-45DA-A450-454D6F8D5CAA}">
      <dgm:prSet phldrT="[Text]"/>
      <dgm:spPr/>
      <dgm:t>
        <a:bodyPr/>
        <a:lstStyle/>
        <a:p>
          <a:r>
            <a:rPr lang="en-US" dirty="0" smtClean="0"/>
            <a:t>Certification Process</a:t>
          </a:r>
          <a:endParaRPr lang="en-US" dirty="0"/>
        </a:p>
      </dgm:t>
    </dgm:pt>
    <dgm:pt modelId="{46157751-B8E4-498F-85A2-E5EF5D24F21F}" type="parTrans" cxnId="{189EF149-2306-4039-82B6-3A3315256CB1}">
      <dgm:prSet/>
      <dgm:spPr/>
      <dgm:t>
        <a:bodyPr/>
        <a:lstStyle/>
        <a:p>
          <a:endParaRPr lang="en-US"/>
        </a:p>
      </dgm:t>
    </dgm:pt>
    <dgm:pt modelId="{7E80EB66-9BE8-4153-ADAD-113C846B2BAE}" type="sibTrans" cxnId="{189EF149-2306-4039-82B6-3A3315256CB1}">
      <dgm:prSet/>
      <dgm:spPr/>
      <dgm:t>
        <a:bodyPr/>
        <a:lstStyle/>
        <a:p>
          <a:endParaRPr lang="en-US"/>
        </a:p>
      </dgm:t>
    </dgm:pt>
    <dgm:pt modelId="{0BDD6F04-EFF6-46FF-86F8-41DE7565757E}">
      <dgm:prSet phldrT="[Text]"/>
      <dgm:spPr/>
      <dgm:t>
        <a:bodyPr/>
        <a:lstStyle/>
        <a:p>
          <a:r>
            <a:rPr lang="en-US" dirty="0" smtClean="0"/>
            <a:t>Oversight</a:t>
          </a:r>
          <a:endParaRPr lang="en-US" dirty="0"/>
        </a:p>
      </dgm:t>
    </dgm:pt>
    <dgm:pt modelId="{B994A19E-035F-4EF0-B45D-484CA1C94A6E}" type="parTrans" cxnId="{CAA39ED7-DE47-4394-8108-F71FDF290BEC}">
      <dgm:prSet/>
      <dgm:spPr/>
      <dgm:t>
        <a:bodyPr/>
        <a:lstStyle/>
        <a:p>
          <a:endParaRPr lang="en-US"/>
        </a:p>
      </dgm:t>
    </dgm:pt>
    <dgm:pt modelId="{E65E189B-1BC4-4C27-91A1-A3BCF164887B}" type="sibTrans" cxnId="{CAA39ED7-DE47-4394-8108-F71FDF290BEC}">
      <dgm:prSet/>
      <dgm:spPr/>
      <dgm:t>
        <a:bodyPr/>
        <a:lstStyle/>
        <a:p>
          <a:endParaRPr lang="en-US"/>
        </a:p>
      </dgm:t>
    </dgm:pt>
    <dgm:pt modelId="{EFAB32CE-989E-4243-B795-1B67D33F101E}">
      <dgm:prSet phldrT="[Text]"/>
      <dgm:spPr/>
      <dgm:t>
        <a:bodyPr/>
        <a:lstStyle/>
        <a:p>
          <a:r>
            <a:rPr lang="en-US" dirty="0" smtClean="0"/>
            <a:t>Project Criteria &amp; Eligibility</a:t>
          </a:r>
          <a:endParaRPr lang="en-US" dirty="0"/>
        </a:p>
      </dgm:t>
    </dgm:pt>
    <dgm:pt modelId="{74A6E74C-C2E4-4FC0-B963-4A37C0BDFCE0}" type="parTrans" cxnId="{7CEC5201-F211-438C-8186-268AE8C254B4}">
      <dgm:prSet/>
      <dgm:spPr/>
      <dgm:t>
        <a:bodyPr/>
        <a:lstStyle/>
        <a:p>
          <a:endParaRPr lang="en-US"/>
        </a:p>
      </dgm:t>
    </dgm:pt>
    <dgm:pt modelId="{F2596C5B-AA5D-41CB-BECD-E772C0F6249A}" type="sibTrans" cxnId="{7CEC5201-F211-438C-8186-268AE8C254B4}">
      <dgm:prSet/>
      <dgm:spPr/>
      <dgm:t>
        <a:bodyPr/>
        <a:lstStyle/>
        <a:p>
          <a:endParaRPr lang="en-US"/>
        </a:p>
      </dgm:t>
    </dgm:pt>
    <dgm:pt modelId="{6C946471-B1C4-4707-A4E9-C6F2E92F7F82}">
      <dgm:prSet phldrT="[Text]"/>
      <dgm:spPr/>
      <dgm:t>
        <a:bodyPr/>
        <a:lstStyle/>
        <a:p>
          <a:r>
            <a:rPr lang="en-US" dirty="0" smtClean="0"/>
            <a:t>WAG Governance</a:t>
          </a:r>
          <a:endParaRPr lang="en-US" dirty="0"/>
        </a:p>
      </dgm:t>
    </dgm:pt>
    <dgm:pt modelId="{ACDC387D-5ABD-4B50-A5B9-35B142537696}" type="parTrans" cxnId="{F584FE3B-3639-4AA6-A850-4FE136D88C8D}">
      <dgm:prSet/>
      <dgm:spPr/>
      <dgm:t>
        <a:bodyPr/>
        <a:lstStyle/>
        <a:p>
          <a:endParaRPr lang="en-US"/>
        </a:p>
      </dgm:t>
    </dgm:pt>
    <dgm:pt modelId="{C60C8043-E436-41CC-B9FE-D33246F9C66D}" type="sibTrans" cxnId="{F584FE3B-3639-4AA6-A850-4FE136D88C8D}">
      <dgm:prSet/>
      <dgm:spPr/>
      <dgm:t>
        <a:bodyPr/>
        <a:lstStyle/>
        <a:p>
          <a:endParaRPr lang="en-US"/>
        </a:p>
      </dgm:t>
    </dgm:pt>
    <dgm:pt modelId="{8757376D-FAEA-4793-892D-6FFB5AA9BB8D}">
      <dgm:prSet phldrT="[Text]"/>
      <dgm:spPr/>
      <dgm:t>
        <a:bodyPr/>
        <a:lstStyle/>
        <a:p>
          <a:r>
            <a:rPr lang="en-US" dirty="0" smtClean="0"/>
            <a:t>Fee Structure</a:t>
          </a:r>
          <a:endParaRPr lang="en-US" dirty="0"/>
        </a:p>
      </dgm:t>
    </dgm:pt>
    <dgm:pt modelId="{6B7074EB-87FC-469B-9363-8A8FF8CBD8FC}" type="parTrans" cxnId="{72578B24-8DDA-4AEC-9C41-520707EA6849}">
      <dgm:prSet/>
      <dgm:spPr/>
      <dgm:t>
        <a:bodyPr/>
        <a:lstStyle/>
        <a:p>
          <a:endParaRPr lang="en-US"/>
        </a:p>
      </dgm:t>
    </dgm:pt>
    <dgm:pt modelId="{180FDAC3-4E27-435C-91B2-F2C8E907EBEF}" type="sibTrans" cxnId="{72578B24-8DDA-4AEC-9C41-520707EA6849}">
      <dgm:prSet/>
      <dgm:spPr/>
      <dgm:t>
        <a:bodyPr/>
        <a:lstStyle/>
        <a:p>
          <a:endParaRPr lang="en-US"/>
        </a:p>
      </dgm:t>
    </dgm:pt>
    <dgm:pt modelId="{BD7A81F8-9E21-4275-AF12-09F6AC26DDA9}">
      <dgm:prSet phldrT="[Text]"/>
      <dgm:spPr/>
      <dgm:t>
        <a:bodyPr/>
        <a:lstStyle/>
        <a:p>
          <a:r>
            <a:rPr lang="en-US" dirty="0" smtClean="0"/>
            <a:t>WAG Boundaries</a:t>
          </a:r>
          <a:endParaRPr lang="en-US" dirty="0"/>
        </a:p>
      </dgm:t>
    </dgm:pt>
    <dgm:pt modelId="{F69318A3-AA30-4DC7-B927-3283EF02AFD2}" type="parTrans" cxnId="{0CA03FCF-AFEF-4465-8253-9292AEAE7F58}">
      <dgm:prSet/>
      <dgm:spPr/>
      <dgm:t>
        <a:bodyPr/>
        <a:lstStyle/>
        <a:p>
          <a:endParaRPr lang="en-US"/>
        </a:p>
      </dgm:t>
    </dgm:pt>
    <dgm:pt modelId="{12E33AE9-95E3-48CC-A4BF-0B4B691F7E53}" type="sibTrans" cxnId="{0CA03FCF-AFEF-4465-8253-9292AEAE7F58}">
      <dgm:prSet/>
      <dgm:spPr/>
      <dgm:t>
        <a:bodyPr/>
        <a:lstStyle/>
        <a:p>
          <a:endParaRPr lang="en-US"/>
        </a:p>
      </dgm:t>
    </dgm:pt>
    <dgm:pt modelId="{5A2B5013-FFB5-4254-8058-1CBDFCFC8149}">
      <dgm:prSet/>
      <dgm:spPr/>
      <dgm:t>
        <a:bodyPr/>
        <a:lstStyle/>
        <a:p>
          <a:r>
            <a:rPr lang="en-US" dirty="0" smtClean="0"/>
            <a:t>Program Mechanics</a:t>
          </a:r>
          <a:endParaRPr lang="en-US" dirty="0"/>
        </a:p>
      </dgm:t>
    </dgm:pt>
    <dgm:pt modelId="{5D4191A4-B06D-4AC8-BAC7-8083862200A7}" type="parTrans" cxnId="{7DE30CF5-C5BD-4EAF-AE75-AD38557C8DAF}">
      <dgm:prSet/>
      <dgm:spPr/>
      <dgm:t>
        <a:bodyPr/>
        <a:lstStyle/>
        <a:p>
          <a:endParaRPr lang="en-US"/>
        </a:p>
      </dgm:t>
    </dgm:pt>
    <dgm:pt modelId="{A07E5B9E-FA08-4C1F-AC85-7DE49C0C7721}" type="sibTrans" cxnId="{7DE30CF5-C5BD-4EAF-AE75-AD38557C8DAF}">
      <dgm:prSet/>
      <dgm:spPr/>
      <dgm:t>
        <a:bodyPr/>
        <a:lstStyle/>
        <a:p>
          <a:endParaRPr lang="en-US"/>
        </a:p>
      </dgm:t>
    </dgm:pt>
    <dgm:pt modelId="{1CF39D7B-1250-4338-B140-A844B353729B}" type="pres">
      <dgm:prSet presAssocID="{3D273B97-4AEF-4CCA-A8AC-8C332AF56A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AAD46-778A-4CF0-9A4E-C01E80CD3423}" type="pres">
      <dgm:prSet presAssocID="{D79FEABD-E833-4836-A8E4-28522BA60454}" presName="centerShape" presStyleLbl="node0" presStyleIdx="0" presStyleCnt="1" custScaleX="72461" custScaleY="48436" custLinFactNeighborX="7326" custLinFactNeighborY="-488"/>
      <dgm:spPr/>
      <dgm:t>
        <a:bodyPr/>
        <a:lstStyle/>
        <a:p>
          <a:endParaRPr lang="en-US"/>
        </a:p>
      </dgm:t>
    </dgm:pt>
    <dgm:pt modelId="{461A1D93-FBD9-431F-9D06-321A6F6EE8CD}" type="pres">
      <dgm:prSet presAssocID="{46157751-B8E4-498F-85A2-E5EF5D24F21F}" presName="Name9" presStyleLbl="parChTrans1D2" presStyleIdx="0" presStyleCnt="7"/>
      <dgm:spPr/>
      <dgm:t>
        <a:bodyPr/>
        <a:lstStyle/>
        <a:p>
          <a:endParaRPr lang="en-US"/>
        </a:p>
      </dgm:t>
    </dgm:pt>
    <dgm:pt modelId="{DE8A89F8-B503-4EA2-BC85-FA809F84352F}" type="pres">
      <dgm:prSet presAssocID="{46157751-B8E4-498F-85A2-E5EF5D24F21F}" presName="connTx" presStyleLbl="parChTrans1D2" presStyleIdx="0" presStyleCnt="7"/>
      <dgm:spPr/>
      <dgm:t>
        <a:bodyPr/>
        <a:lstStyle/>
        <a:p>
          <a:endParaRPr lang="en-US"/>
        </a:p>
      </dgm:t>
    </dgm:pt>
    <dgm:pt modelId="{606E530D-5174-4F08-BEAB-992BDC1AABFB}" type="pres">
      <dgm:prSet presAssocID="{62DC78D2-C5A5-45DA-A450-454D6F8D5CAA}" presName="node" presStyleLbl="node1" presStyleIdx="0" presStyleCnt="7" custRadScaleRad="102034" custRadScaleInc="32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8C13A-F23E-45CE-85AE-F52B066F6238}" type="pres">
      <dgm:prSet presAssocID="{B994A19E-035F-4EF0-B45D-484CA1C94A6E}" presName="Name9" presStyleLbl="parChTrans1D2" presStyleIdx="1" presStyleCnt="7"/>
      <dgm:spPr/>
      <dgm:t>
        <a:bodyPr/>
        <a:lstStyle/>
        <a:p>
          <a:endParaRPr lang="en-US"/>
        </a:p>
      </dgm:t>
    </dgm:pt>
    <dgm:pt modelId="{4463F3EB-D8DB-4492-8FC9-F6F64D3562D2}" type="pres">
      <dgm:prSet presAssocID="{B994A19E-035F-4EF0-B45D-484CA1C94A6E}" presName="connTx" presStyleLbl="parChTrans1D2" presStyleIdx="1" presStyleCnt="7"/>
      <dgm:spPr/>
      <dgm:t>
        <a:bodyPr/>
        <a:lstStyle/>
        <a:p>
          <a:endParaRPr lang="en-US"/>
        </a:p>
      </dgm:t>
    </dgm:pt>
    <dgm:pt modelId="{B0442DCA-414B-45F9-A500-B5D38A516FCD}" type="pres">
      <dgm:prSet presAssocID="{0BDD6F04-EFF6-46FF-86F8-41DE7565757E}" presName="node" presStyleLbl="node1" presStyleIdx="1" presStyleCnt="7" custRadScaleRad="112377" custRadScaleInc="16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45CBF-EEEC-435C-8E34-817FFE4BBAE1}" type="pres">
      <dgm:prSet presAssocID="{74A6E74C-C2E4-4FC0-B963-4A37C0BDFCE0}" presName="Name9" presStyleLbl="parChTrans1D2" presStyleIdx="2" presStyleCnt="7"/>
      <dgm:spPr/>
      <dgm:t>
        <a:bodyPr/>
        <a:lstStyle/>
        <a:p>
          <a:endParaRPr lang="en-US"/>
        </a:p>
      </dgm:t>
    </dgm:pt>
    <dgm:pt modelId="{BB4DF86B-A3FD-4AC0-9B2A-F451DD2B5982}" type="pres">
      <dgm:prSet presAssocID="{74A6E74C-C2E4-4FC0-B963-4A37C0BDFCE0}" presName="connTx" presStyleLbl="parChTrans1D2" presStyleIdx="2" presStyleCnt="7"/>
      <dgm:spPr/>
      <dgm:t>
        <a:bodyPr/>
        <a:lstStyle/>
        <a:p>
          <a:endParaRPr lang="en-US"/>
        </a:p>
      </dgm:t>
    </dgm:pt>
    <dgm:pt modelId="{4EF5B607-4678-480A-88AF-FAB1D71C2B66}" type="pres">
      <dgm:prSet presAssocID="{EFAB32CE-989E-4243-B795-1B67D33F101E}" presName="node" presStyleLbl="node1" presStyleIdx="2" presStyleCnt="7" custRadScaleRad="114145" custRadScaleInc="-8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A4F90-AD79-4381-B7B8-0B2BC48DCCE0}" type="pres">
      <dgm:prSet presAssocID="{ACDC387D-5ABD-4B50-A5B9-35B142537696}" presName="Name9" presStyleLbl="parChTrans1D2" presStyleIdx="3" presStyleCnt="7"/>
      <dgm:spPr/>
      <dgm:t>
        <a:bodyPr/>
        <a:lstStyle/>
        <a:p>
          <a:endParaRPr lang="en-US"/>
        </a:p>
      </dgm:t>
    </dgm:pt>
    <dgm:pt modelId="{E3328628-ED94-424A-BC4B-B7E9C39AC8BC}" type="pres">
      <dgm:prSet presAssocID="{ACDC387D-5ABD-4B50-A5B9-35B14253769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81428F87-18DA-4C34-9AB9-FD7ACE68A787}" type="pres">
      <dgm:prSet presAssocID="{6C946471-B1C4-4707-A4E9-C6F2E92F7F82}" presName="node" presStyleLbl="node1" presStyleIdx="3" presStyleCnt="7" custRadScaleRad="106354" custRadScaleInc="-28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AB445-B283-4E7D-B7C7-F0F7B42ADEFC}" type="pres">
      <dgm:prSet presAssocID="{6B7074EB-87FC-469B-9363-8A8FF8CBD8FC}" presName="Name9" presStyleLbl="parChTrans1D2" presStyleIdx="4" presStyleCnt="7"/>
      <dgm:spPr/>
      <dgm:t>
        <a:bodyPr/>
        <a:lstStyle/>
        <a:p>
          <a:endParaRPr lang="en-US"/>
        </a:p>
      </dgm:t>
    </dgm:pt>
    <dgm:pt modelId="{1B6B5810-3BA1-4400-A7F6-FCD531499AA6}" type="pres">
      <dgm:prSet presAssocID="{6B7074EB-87FC-469B-9363-8A8FF8CBD8FC}" presName="connTx" presStyleLbl="parChTrans1D2" presStyleIdx="4" presStyleCnt="7"/>
      <dgm:spPr/>
      <dgm:t>
        <a:bodyPr/>
        <a:lstStyle/>
        <a:p>
          <a:endParaRPr lang="en-US"/>
        </a:p>
      </dgm:t>
    </dgm:pt>
    <dgm:pt modelId="{4514CB85-51B3-437D-9943-81D48BDC7D3A}" type="pres">
      <dgm:prSet presAssocID="{8757376D-FAEA-4793-892D-6FFB5AA9BB8D}" presName="node" presStyleLbl="node1" presStyleIdx="4" presStyleCnt="7" custRadScaleRad="93639" custRadScaleInc="-30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BA43F-2AF1-4632-87D1-410002B5D174}" type="pres">
      <dgm:prSet presAssocID="{5D4191A4-B06D-4AC8-BAC7-8083862200A7}" presName="Name9" presStyleLbl="parChTrans1D2" presStyleIdx="5" presStyleCnt="7"/>
      <dgm:spPr/>
      <dgm:t>
        <a:bodyPr/>
        <a:lstStyle/>
        <a:p>
          <a:endParaRPr lang="en-US"/>
        </a:p>
      </dgm:t>
    </dgm:pt>
    <dgm:pt modelId="{9AEAFDC5-5536-47B4-958F-1DE07BFBF2B4}" type="pres">
      <dgm:prSet presAssocID="{5D4191A4-B06D-4AC8-BAC7-8083862200A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CEDE7F31-D465-4D51-A5DE-2260B662B439}" type="pres">
      <dgm:prSet presAssocID="{5A2B5013-FFB5-4254-8058-1CBDFCFC8149}" presName="node" presStyleLbl="node1" presStyleIdx="5" presStyleCnt="7" custRadScaleRad="85529" custRadScaleInc="-6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8E318-F256-4AEE-A2F8-F47DEB6B1601}" type="pres">
      <dgm:prSet presAssocID="{F69318A3-AA30-4DC7-B927-3283EF02AFD2}" presName="Name9" presStyleLbl="parChTrans1D2" presStyleIdx="6" presStyleCnt="7"/>
      <dgm:spPr/>
      <dgm:t>
        <a:bodyPr/>
        <a:lstStyle/>
        <a:p>
          <a:endParaRPr lang="en-US"/>
        </a:p>
      </dgm:t>
    </dgm:pt>
    <dgm:pt modelId="{B167EF6F-917A-42CE-ACF3-DBF15DE5EF95}" type="pres">
      <dgm:prSet presAssocID="{F69318A3-AA30-4DC7-B927-3283EF02AFD2}" presName="connTx" presStyleLbl="parChTrans1D2" presStyleIdx="6" presStyleCnt="7"/>
      <dgm:spPr/>
      <dgm:t>
        <a:bodyPr/>
        <a:lstStyle/>
        <a:p>
          <a:endParaRPr lang="en-US"/>
        </a:p>
      </dgm:t>
    </dgm:pt>
    <dgm:pt modelId="{AE395556-CF55-40BB-91F6-42C75542AE1A}" type="pres">
      <dgm:prSet presAssocID="{BD7A81F8-9E21-4275-AF12-09F6AC26DDA9}" presName="node" presStyleLbl="node1" presStyleIdx="6" presStyleCnt="7" custRadScaleRad="89701" custRadScaleInc="24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79507B-E5D0-492D-B85E-1F3C246F9D4F}" type="presOf" srcId="{46157751-B8E4-498F-85A2-E5EF5D24F21F}" destId="{461A1D93-FBD9-431F-9D06-321A6F6EE8CD}" srcOrd="0" destOrd="0" presId="urn:microsoft.com/office/officeart/2005/8/layout/radial1"/>
    <dgm:cxn modelId="{CAA39ED7-DE47-4394-8108-F71FDF290BEC}" srcId="{D79FEABD-E833-4836-A8E4-28522BA60454}" destId="{0BDD6F04-EFF6-46FF-86F8-41DE7565757E}" srcOrd="1" destOrd="0" parTransId="{B994A19E-035F-4EF0-B45D-484CA1C94A6E}" sibTransId="{E65E189B-1BC4-4C27-91A1-A3BCF164887B}"/>
    <dgm:cxn modelId="{9EC7F1D2-A491-4FD6-9E6B-91E0CBAD47C5}" type="presOf" srcId="{B994A19E-035F-4EF0-B45D-484CA1C94A6E}" destId="{A7C8C13A-F23E-45CE-85AE-F52B066F6238}" srcOrd="0" destOrd="0" presId="urn:microsoft.com/office/officeart/2005/8/layout/radial1"/>
    <dgm:cxn modelId="{E0340502-58EC-4395-8018-C1E38E6E928B}" type="presOf" srcId="{EFAB32CE-989E-4243-B795-1B67D33F101E}" destId="{4EF5B607-4678-480A-88AF-FAB1D71C2B66}" srcOrd="0" destOrd="0" presId="urn:microsoft.com/office/officeart/2005/8/layout/radial1"/>
    <dgm:cxn modelId="{72578B24-8DDA-4AEC-9C41-520707EA6849}" srcId="{D79FEABD-E833-4836-A8E4-28522BA60454}" destId="{8757376D-FAEA-4793-892D-6FFB5AA9BB8D}" srcOrd="4" destOrd="0" parTransId="{6B7074EB-87FC-469B-9363-8A8FF8CBD8FC}" sibTransId="{180FDAC3-4E27-435C-91B2-F2C8E907EBEF}"/>
    <dgm:cxn modelId="{953D440C-24CD-4589-85FC-69C6427AD6CE}" type="presOf" srcId="{F69318A3-AA30-4DC7-B927-3283EF02AFD2}" destId="{17E8E318-F256-4AEE-A2F8-F47DEB6B1601}" srcOrd="0" destOrd="0" presId="urn:microsoft.com/office/officeart/2005/8/layout/radial1"/>
    <dgm:cxn modelId="{8DAA1784-3566-4AAB-B85D-D327C9223996}" type="presOf" srcId="{6B7074EB-87FC-469B-9363-8A8FF8CBD8FC}" destId="{1B6B5810-3BA1-4400-A7F6-FCD531499AA6}" srcOrd="1" destOrd="0" presId="urn:microsoft.com/office/officeart/2005/8/layout/radial1"/>
    <dgm:cxn modelId="{6473EB60-EF03-4CC5-8BC1-72F822B51CB5}" type="presOf" srcId="{62DC78D2-C5A5-45DA-A450-454D6F8D5CAA}" destId="{606E530D-5174-4F08-BEAB-992BDC1AABFB}" srcOrd="0" destOrd="0" presId="urn:microsoft.com/office/officeart/2005/8/layout/radial1"/>
    <dgm:cxn modelId="{E96183EE-ECD8-4B3A-91AC-06E1CB201D25}" type="presOf" srcId="{6C946471-B1C4-4707-A4E9-C6F2E92F7F82}" destId="{81428F87-18DA-4C34-9AB9-FD7ACE68A787}" srcOrd="0" destOrd="0" presId="urn:microsoft.com/office/officeart/2005/8/layout/radial1"/>
    <dgm:cxn modelId="{F9F9CFFD-2FB3-4795-99A3-9861160467E9}" type="presOf" srcId="{ACDC387D-5ABD-4B50-A5B9-35B142537696}" destId="{088A4F90-AD79-4381-B7B8-0B2BC48DCCE0}" srcOrd="0" destOrd="0" presId="urn:microsoft.com/office/officeart/2005/8/layout/radial1"/>
    <dgm:cxn modelId="{42C15B6D-085F-417A-8F49-A23FBC49F91C}" type="presOf" srcId="{74A6E74C-C2E4-4FC0-B963-4A37C0BDFCE0}" destId="{BB4DF86B-A3FD-4AC0-9B2A-F451DD2B5982}" srcOrd="1" destOrd="0" presId="urn:microsoft.com/office/officeart/2005/8/layout/radial1"/>
    <dgm:cxn modelId="{F584FE3B-3639-4AA6-A850-4FE136D88C8D}" srcId="{D79FEABD-E833-4836-A8E4-28522BA60454}" destId="{6C946471-B1C4-4707-A4E9-C6F2E92F7F82}" srcOrd="3" destOrd="0" parTransId="{ACDC387D-5ABD-4B50-A5B9-35B142537696}" sibTransId="{C60C8043-E436-41CC-B9FE-D33246F9C66D}"/>
    <dgm:cxn modelId="{7DE30CF5-C5BD-4EAF-AE75-AD38557C8DAF}" srcId="{D79FEABD-E833-4836-A8E4-28522BA60454}" destId="{5A2B5013-FFB5-4254-8058-1CBDFCFC8149}" srcOrd="5" destOrd="0" parTransId="{5D4191A4-B06D-4AC8-BAC7-8083862200A7}" sibTransId="{A07E5B9E-FA08-4C1F-AC85-7DE49C0C7721}"/>
    <dgm:cxn modelId="{189EF149-2306-4039-82B6-3A3315256CB1}" srcId="{D79FEABD-E833-4836-A8E4-28522BA60454}" destId="{62DC78D2-C5A5-45DA-A450-454D6F8D5CAA}" srcOrd="0" destOrd="0" parTransId="{46157751-B8E4-498F-85A2-E5EF5D24F21F}" sibTransId="{7E80EB66-9BE8-4153-ADAD-113C846B2BAE}"/>
    <dgm:cxn modelId="{7CEC5201-F211-438C-8186-268AE8C254B4}" srcId="{D79FEABD-E833-4836-A8E4-28522BA60454}" destId="{EFAB32CE-989E-4243-B795-1B67D33F101E}" srcOrd="2" destOrd="0" parTransId="{74A6E74C-C2E4-4FC0-B963-4A37C0BDFCE0}" sibTransId="{F2596C5B-AA5D-41CB-BECD-E772C0F6249A}"/>
    <dgm:cxn modelId="{9677FDE7-B6B0-4A7A-A708-FA88E85F51C3}" type="presOf" srcId="{3D273B97-4AEF-4CCA-A8AC-8C332AF56A8C}" destId="{1CF39D7B-1250-4338-B140-A844B353729B}" srcOrd="0" destOrd="0" presId="urn:microsoft.com/office/officeart/2005/8/layout/radial1"/>
    <dgm:cxn modelId="{25CF9087-D86B-475A-B67A-0D169F59F31C}" type="presOf" srcId="{0BDD6F04-EFF6-46FF-86F8-41DE7565757E}" destId="{B0442DCA-414B-45F9-A500-B5D38A516FCD}" srcOrd="0" destOrd="0" presId="urn:microsoft.com/office/officeart/2005/8/layout/radial1"/>
    <dgm:cxn modelId="{6EDF9994-9046-40DA-A983-4AFD804EA768}" type="presOf" srcId="{8757376D-FAEA-4793-892D-6FFB5AA9BB8D}" destId="{4514CB85-51B3-437D-9943-81D48BDC7D3A}" srcOrd="0" destOrd="0" presId="urn:microsoft.com/office/officeart/2005/8/layout/radial1"/>
    <dgm:cxn modelId="{BC877F2A-671B-41EE-A500-BC618A8C8FB5}" type="presOf" srcId="{5A2B5013-FFB5-4254-8058-1CBDFCFC8149}" destId="{CEDE7F31-D465-4D51-A5DE-2260B662B439}" srcOrd="0" destOrd="0" presId="urn:microsoft.com/office/officeart/2005/8/layout/radial1"/>
    <dgm:cxn modelId="{228CB2AF-FB31-4A24-A999-9D99D292E9D5}" type="presOf" srcId="{ACDC387D-5ABD-4B50-A5B9-35B142537696}" destId="{E3328628-ED94-424A-BC4B-B7E9C39AC8BC}" srcOrd="1" destOrd="0" presId="urn:microsoft.com/office/officeart/2005/8/layout/radial1"/>
    <dgm:cxn modelId="{0CA03FCF-AFEF-4465-8253-9292AEAE7F58}" srcId="{D79FEABD-E833-4836-A8E4-28522BA60454}" destId="{BD7A81F8-9E21-4275-AF12-09F6AC26DDA9}" srcOrd="6" destOrd="0" parTransId="{F69318A3-AA30-4DC7-B927-3283EF02AFD2}" sibTransId="{12E33AE9-95E3-48CC-A4BF-0B4B691F7E53}"/>
    <dgm:cxn modelId="{BCFAA3EE-D462-4365-8799-B9567D01DE1B}" type="presOf" srcId="{6B7074EB-87FC-469B-9363-8A8FF8CBD8FC}" destId="{80CAB445-B283-4E7D-B7C7-F0F7B42ADEFC}" srcOrd="0" destOrd="0" presId="urn:microsoft.com/office/officeart/2005/8/layout/radial1"/>
    <dgm:cxn modelId="{A820498D-5020-4B7C-A10E-0CA79B3F5550}" type="presOf" srcId="{74A6E74C-C2E4-4FC0-B963-4A37C0BDFCE0}" destId="{95E45CBF-EEEC-435C-8E34-817FFE4BBAE1}" srcOrd="0" destOrd="0" presId="urn:microsoft.com/office/officeart/2005/8/layout/radial1"/>
    <dgm:cxn modelId="{2F0828B6-2111-4CE2-A9F8-5E7755148B43}" type="presOf" srcId="{BD7A81F8-9E21-4275-AF12-09F6AC26DDA9}" destId="{AE395556-CF55-40BB-91F6-42C75542AE1A}" srcOrd="0" destOrd="0" presId="urn:microsoft.com/office/officeart/2005/8/layout/radial1"/>
    <dgm:cxn modelId="{5186217C-7A44-4ADB-BC43-59B4E0590068}" srcId="{3D273B97-4AEF-4CCA-A8AC-8C332AF56A8C}" destId="{D79FEABD-E833-4836-A8E4-28522BA60454}" srcOrd="0" destOrd="0" parTransId="{F423D2E8-178B-4F44-8D55-FE54863944B5}" sibTransId="{EA3641F6-F22B-4F91-84E5-86542F47B5ED}"/>
    <dgm:cxn modelId="{4F963454-C6F5-4E2A-A09F-4716F57ACEFF}" type="presOf" srcId="{5D4191A4-B06D-4AC8-BAC7-8083862200A7}" destId="{9AEAFDC5-5536-47B4-958F-1DE07BFBF2B4}" srcOrd="1" destOrd="0" presId="urn:microsoft.com/office/officeart/2005/8/layout/radial1"/>
    <dgm:cxn modelId="{A0177465-4F33-4B57-9003-79B85789CC73}" type="presOf" srcId="{B994A19E-035F-4EF0-B45D-484CA1C94A6E}" destId="{4463F3EB-D8DB-4492-8FC9-F6F64D3562D2}" srcOrd="1" destOrd="0" presId="urn:microsoft.com/office/officeart/2005/8/layout/radial1"/>
    <dgm:cxn modelId="{A76CC096-5A3A-4173-A9D7-C9F5936A05F8}" type="presOf" srcId="{D79FEABD-E833-4836-A8E4-28522BA60454}" destId="{081AAD46-778A-4CF0-9A4E-C01E80CD3423}" srcOrd="0" destOrd="0" presId="urn:microsoft.com/office/officeart/2005/8/layout/radial1"/>
    <dgm:cxn modelId="{71D00D4C-FE21-4949-B32E-7ED28BE56487}" type="presOf" srcId="{5D4191A4-B06D-4AC8-BAC7-8083862200A7}" destId="{2D8BA43F-2AF1-4632-87D1-410002B5D174}" srcOrd="0" destOrd="0" presId="urn:microsoft.com/office/officeart/2005/8/layout/radial1"/>
    <dgm:cxn modelId="{6B5AFA22-23E9-4BC8-A977-37051B583F2A}" type="presOf" srcId="{46157751-B8E4-498F-85A2-E5EF5D24F21F}" destId="{DE8A89F8-B503-4EA2-BC85-FA809F84352F}" srcOrd="1" destOrd="0" presId="urn:microsoft.com/office/officeart/2005/8/layout/radial1"/>
    <dgm:cxn modelId="{84FA57C1-735B-42C9-A444-0BF64D89520E}" type="presOf" srcId="{F69318A3-AA30-4DC7-B927-3283EF02AFD2}" destId="{B167EF6F-917A-42CE-ACF3-DBF15DE5EF95}" srcOrd="1" destOrd="0" presId="urn:microsoft.com/office/officeart/2005/8/layout/radial1"/>
    <dgm:cxn modelId="{A02748CD-B6BD-4FE6-9749-71E5C772D8E9}" type="presParOf" srcId="{1CF39D7B-1250-4338-B140-A844B353729B}" destId="{081AAD46-778A-4CF0-9A4E-C01E80CD3423}" srcOrd="0" destOrd="0" presId="urn:microsoft.com/office/officeart/2005/8/layout/radial1"/>
    <dgm:cxn modelId="{C70CA9B4-5101-4CFC-BCDA-12E9828D4D32}" type="presParOf" srcId="{1CF39D7B-1250-4338-B140-A844B353729B}" destId="{461A1D93-FBD9-431F-9D06-321A6F6EE8CD}" srcOrd="1" destOrd="0" presId="urn:microsoft.com/office/officeart/2005/8/layout/radial1"/>
    <dgm:cxn modelId="{50517A8D-B646-46E8-B74A-56972D8D9914}" type="presParOf" srcId="{461A1D93-FBD9-431F-9D06-321A6F6EE8CD}" destId="{DE8A89F8-B503-4EA2-BC85-FA809F84352F}" srcOrd="0" destOrd="0" presId="urn:microsoft.com/office/officeart/2005/8/layout/radial1"/>
    <dgm:cxn modelId="{548E00A6-4CF5-4BCB-A7AB-F9A3F3B60293}" type="presParOf" srcId="{1CF39D7B-1250-4338-B140-A844B353729B}" destId="{606E530D-5174-4F08-BEAB-992BDC1AABFB}" srcOrd="2" destOrd="0" presId="urn:microsoft.com/office/officeart/2005/8/layout/radial1"/>
    <dgm:cxn modelId="{2162D541-DDA8-424B-BD25-33D6079BFBC8}" type="presParOf" srcId="{1CF39D7B-1250-4338-B140-A844B353729B}" destId="{A7C8C13A-F23E-45CE-85AE-F52B066F6238}" srcOrd="3" destOrd="0" presId="urn:microsoft.com/office/officeart/2005/8/layout/radial1"/>
    <dgm:cxn modelId="{87D7C5E7-D640-4F59-B95D-4E3BA65CE0E1}" type="presParOf" srcId="{A7C8C13A-F23E-45CE-85AE-F52B066F6238}" destId="{4463F3EB-D8DB-4492-8FC9-F6F64D3562D2}" srcOrd="0" destOrd="0" presId="urn:microsoft.com/office/officeart/2005/8/layout/radial1"/>
    <dgm:cxn modelId="{01C1A14C-9439-40B7-9CC3-EFAD1F036FF3}" type="presParOf" srcId="{1CF39D7B-1250-4338-B140-A844B353729B}" destId="{B0442DCA-414B-45F9-A500-B5D38A516FCD}" srcOrd="4" destOrd="0" presId="urn:microsoft.com/office/officeart/2005/8/layout/radial1"/>
    <dgm:cxn modelId="{819409F3-875F-49D7-82BD-33F6C78E5222}" type="presParOf" srcId="{1CF39D7B-1250-4338-B140-A844B353729B}" destId="{95E45CBF-EEEC-435C-8E34-817FFE4BBAE1}" srcOrd="5" destOrd="0" presId="urn:microsoft.com/office/officeart/2005/8/layout/radial1"/>
    <dgm:cxn modelId="{B2AF52D2-D4C2-4031-8894-D80C356F9D09}" type="presParOf" srcId="{95E45CBF-EEEC-435C-8E34-817FFE4BBAE1}" destId="{BB4DF86B-A3FD-4AC0-9B2A-F451DD2B5982}" srcOrd="0" destOrd="0" presId="urn:microsoft.com/office/officeart/2005/8/layout/radial1"/>
    <dgm:cxn modelId="{DF1896B5-C599-4226-9464-601B9BF03AD5}" type="presParOf" srcId="{1CF39D7B-1250-4338-B140-A844B353729B}" destId="{4EF5B607-4678-480A-88AF-FAB1D71C2B66}" srcOrd="6" destOrd="0" presId="urn:microsoft.com/office/officeart/2005/8/layout/radial1"/>
    <dgm:cxn modelId="{9BC43A5C-C6D3-455F-8514-8F0E95FB6947}" type="presParOf" srcId="{1CF39D7B-1250-4338-B140-A844B353729B}" destId="{088A4F90-AD79-4381-B7B8-0B2BC48DCCE0}" srcOrd="7" destOrd="0" presId="urn:microsoft.com/office/officeart/2005/8/layout/radial1"/>
    <dgm:cxn modelId="{48C268B7-BCDC-4FDE-A98D-330827E92D76}" type="presParOf" srcId="{088A4F90-AD79-4381-B7B8-0B2BC48DCCE0}" destId="{E3328628-ED94-424A-BC4B-B7E9C39AC8BC}" srcOrd="0" destOrd="0" presId="urn:microsoft.com/office/officeart/2005/8/layout/radial1"/>
    <dgm:cxn modelId="{F564F5B1-8CD4-4882-A490-996A999087D2}" type="presParOf" srcId="{1CF39D7B-1250-4338-B140-A844B353729B}" destId="{81428F87-18DA-4C34-9AB9-FD7ACE68A787}" srcOrd="8" destOrd="0" presId="urn:microsoft.com/office/officeart/2005/8/layout/radial1"/>
    <dgm:cxn modelId="{11F06FFB-A875-429E-9B9D-E1523810BDDC}" type="presParOf" srcId="{1CF39D7B-1250-4338-B140-A844B353729B}" destId="{80CAB445-B283-4E7D-B7C7-F0F7B42ADEFC}" srcOrd="9" destOrd="0" presId="urn:microsoft.com/office/officeart/2005/8/layout/radial1"/>
    <dgm:cxn modelId="{DCBE410F-1457-4720-A110-CC8097A946C9}" type="presParOf" srcId="{80CAB445-B283-4E7D-B7C7-F0F7B42ADEFC}" destId="{1B6B5810-3BA1-4400-A7F6-FCD531499AA6}" srcOrd="0" destOrd="0" presId="urn:microsoft.com/office/officeart/2005/8/layout/radial1"/>
    <dgm:cxn modelId="{E92E640F-865D-4FDA-B2ED-DBE1055E9F12}" type="presParOf" srcId="{1CF39D7B-1250-4338-B140-A844B353729B}" destId="{4514CB85-51B3-437D-9943-81D48BDC7D3A}" srcOrd="10" destOrd="0" presId="urn:microsoft.com/office/officeart/2005/8/layout/radial1"/>
    <dgm:cxn modelId="{C3F67640-3DCD-43A4-B58E-824C051A025F}" type="presParOf" srcId="{1CF39D7B-1250-4338-B140-A844B353729B}" destId="{2D8BA43F-2AF1-4632-87D1-410002B5D174}" srcOrd="11" destOrd="0" presId="urn:microsoft.com/office/officeart/2005/8/layout/radial1"/>
    <dgm:cxn modelId="{661E0F99-7880-424C-AF38-EF001FC76FA7}" type="presParOf" srcId="{2D8BA43F-2AF1-4632-87D1-410002B5D174}" destId="{9AEAFDC5-5536-47B4-958F-1DE07BFBF2B4}" srcOrd="0" destOrd="0" presId="urn:microsoft.com/office/officeart/2005/8/layout/radial1"/>
    <dgm:cxn modelId="{13DD9D25-3B1A-4E13-9140-88EABA3248DE}" type="presParOf" srcId="{1CF39D7B-1250-4338-B140-A844B353729B}" destId="{CEDE7F31-D465-4D51-A5DE-2260B662B439}" srcOrd="12" destOrd="0" presId="urn:microsoft.com/office/officeart/2005/8/layout/radial1"/>
    <dgm:cxn modelId="{F86C4B4E-E7EB-43D9-97D8-26AA19A06C30}" type="presParOf" srcId="{1CF39D7B-1250-4338-B140-A844B353729B}" destId="{17E8E318-F256-4AEE-A2F8-F47DEB6B1601}" srcOrd="13" destOrd="0" presId="urn:microsoft.com/office/officeart/2005/8/layout/radial1"/>
    <dgm:cxn modelId="{F06031B8-B2CF-404E-A8BD-A7669839EDB1}" type="presParOf" srcId="{17E8E318-F256-4AEE-A2F8-F47DEB6B1601}" destId="{B167EF6F-917A-42CE-ACF3-DBF15DE5EF95}" srcOrd="0" destOrd="0" presId="urn:microsoft.com/office/officeart/2005/8/layout/radial1"/>
    <dgm:cxn modelId="{00582616-9052-439B-9221-631A94036567}" type="presParOf" srcId="{1CF39D7B-1250-4338-B140-A844B353729B}" destId="{AE395556-CF55-40BB-91F6-42C75542AE1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9E816F-E094-403B-8322-5FF1DD0A16B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8CABB4B-FB7F-4D0E-9084-B64DA03B3D5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DCB1BBB-068F-43A1-AFDE-9D0BD8A96C80}" type="sibTrans" cxnId="{8ECC7107-008F-4D68-9768-B4971742FA25}">
      <dgm:prSet/>
      <dgm:spPr/>
      <dgm:t>
        <a:bodyPr/>
        <a:lstStyle/>
        <a:p>
          <a:endParaRPr lang="en-US"/>
        </a:p>
      </dgm:t>
    </dgm:pt>
    <dgm:pt modelId="{6ED7616E-5A17-493E-96DB-911208B611B7}" type="parTrans" cxnId="{8ECC7107-008F-4D68-9768-B4971742FA25}">
      <dgm:prSet/>
      <dgm:spPr/>
      <dgm:t>
        <a:bodyPr/>
        <a:lstStyle/>
        <a:p>
          <a:endParaRPr lang="en-US"/>
        </a:p>
      </dgm:t>
    </dgm:pt>
    <dgm:pt modelId="{A4004014-3310-4643-8515-3E166FAC448F}" type="pres">
      <dgm:prSet presAssocID="{E79E816F-E094-403B-8322-5FF1DD0A16B1}" presName="arrowDiagram" presStyleCnt="0">
        <dgm:presLayoutVars>
          <dgm:chMax val="5"/>
          <dgm:dir/>
          <dgm:resizeHandles val="exact"/>
        </dgm:presLayoutVars>
      </dgm:prSet>
      <dgm:spPr/>
    </dgm:pt>
    <dgm:pt modelId="{36D44D9C-E1B0-4B7E-A1F6-9C2D63EF113D}" type="pres">
      <dgm:prSet presAssocID="{E79E816F-E094-403B-8322-5FF1DD0A16B1}" presName="arrow" presStyleLbl="bgShp" presStyleIdx="0" presStyleCnt="1" custScaleX="70000" custScaleY="50000" custLinFactNeighborX="-13750" custLinFactNeighborY="167"/>
      <dgm:spPr>
        <a:solidFill>
          <a:schemeClr val="accent1">
            <a:lumMod val="75000"/>
          </a:schemeClr>
        </a:solidFill>
      </dgm:spPr>
    </dgm:pt>
    <dgm:pt modelId="{C6F2FA53-31F2-4439-9E71-7635FCF7F369}" type="pres">
      <dgm:prSet presAssocID="{E79E816F-E094-403B-8322-5FF1DD0A16B1}" presName="arrowDiagram1" presStyleCnt="0">
        <dgm:presLayoutVars>
          <dgm:bulletEnabled val="1"/>
        </dgm:presLayoutVars>
      </dgm:prSet>
      <dgm:spPr/>
    </dgm:pt>
    <dgm:pt modelId="{16987043-D05D-483B-8EB2-D81597571437}" type="pres">
      <dgm:prSet presAssocID="{E8CABB4B-FB7F-4D0E-9084-B64DA03B3D52}" presName="bullet1" presStyleLbl="node1" presStyleIdx="0" presStyleCnt="1" custScaleX="10135" custScaleY="12613" custLinFactX="258108" custLinFactY="411149" custLinFactNeighborX="300000" custLinFactNeighborY="500000"/>
      <dgm:spPr/>
    </dgm:pt>
    <dgm:pt modelId="{3E343F32-3601-46D9-90F8-3200EB969938}" type="pres">
      <dgm:prSet presAssocID="{E8CABB4B-FB7F-4D0E-9084-B64DA03B3D52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E45421-0B70-40D0-9F86-F3CFC51CBAC4}" type="presOf" srcId="{E8CABB4B-FB7F-4D0E-9084-B64DA03B3D52}" destId="{3E343F32-3601-46D9-90F8-3200EB969938}" srcOrd="0" destOrd="0" presId="urn:microsoft.com/office/officeart/2005/8/layout/arrow2"/>
    <dgm:cxn modelId="{59B25266-F57C-45E4-BE15-E4EF160655FE}" type="presOf" srcId="{E79E816F-E094-403B-8322-5FF1DD0A16B1}" destId="{A4004014-3310-4643-8515-3E166FAC448F}" srcOrd="0" destOrd="0" presId="urn:microsoft.com/office/officeart/2005/8/layout/arrow2"/>
    <dgm:cxn modelId="{8ECC7107-008F-4D68-9768-B4971742FA25}" srcId="{E79E816F-E094-403B-8322-5FF1DD0A16B1}" destId="{E8CABB4B-FB7F-4D0E-9084-B64DA03B3D52}" srcOrd="0" destOrd="0" parTransId="{6ED7616E-5A17-493E-96DB-911208B611B7}" sibTransId="{8DCB1BBB-068F-43A1-AFDE-9D0BD8A96C80}"/>
    <dgm:cxn modelId="{6BAB29BF-6D91-4982-9685-F44E58B87B36}" type="presParOf" srcId="{A4004014-3310-4643-8515-3E166FAC448F}" destId="{36D44D9C-E1B0-4B7E-A1F6-9C2D63EF113D}" srcOrd="0" destOrd="0" presId="urn:microsoft.com/office/officeart/2005/8/layout/arrow2"/>
    <dgm:cxn modelId="{CC331F3B-FAE6-47CD-9780-A3923272C681}" type="presParOf" srcId="{A4004014-3310-4643-8515-3E166FAC448F}" destId="{C6F2FA53-31F2-4439-9E71-7635FCF7F369}" srcOrd="1" destOrd="0" presId="urn:microsoft.com/office/officeart/2005/8/layout/arrow2"/>
    <dgm:cxn modelId="{496CD308-632F-4738-88D7-7B6A3256D4E4}" type="presParOf" srcId="{C6F2FA53-31F2-4439-9E71-7635FCF7F369}" destId="{16987043-D05D-483B-8EB2-D81597571437}" srcOrd="0" destOrd="0" presId="urn:microsoft.com/office/officeart/2005/8/layout/arrow2"/>
    <dgm:cxn modelId="{EFFCDAB0-ED76-44D8-9480-AB9A8A558109}" type="presParOf" srcId="{C6F2FA53-31F2-4439-9E71-7635FCF7F369}" destId="{3E343F32-3601-46D9-90F8-3200EB969938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5AEF6-D3B5-449E-8C27-3C82BE088EC4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857BD-E4B3-474A-9604-BA0A84759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36D45-9C32-4D2D-9359-29AF3EDCC763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7CA16-223A-4D18-83F4-8EB512E38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6D8D-E455-415A-8423-CE7230E44C3F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0882-6096-46EE-BD36-6E7275937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48E93-28F4-4D0F-9FA3-957F121D0B35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3CF344-92DE-4580-BAF8-7AC270AB0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BA6D8D-E455-415A-8423-CE7230E44C3F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5E0882-6096-46EE-BD36-6E72759371D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\Volumes\caber-cluster1-1\6197%20LACFCD\4.3%20Presentations\4.3.1%20Handout%20and%20Presentation\LAFCD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6858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Clean Water…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…Clean Beaches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105400"/>
            <a:ext cx="82296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Los Angeles County Flood Control District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Water Quality Funding Initiative</a:t>
            </a:r>
          </a:p>
          <a:p>
            <a:pPr algn="l"/>
            <a:r>
              <a:rPr lang="en-US" dirty="0" smtClean="0">
                <a:latin typeface="Segoe UI" pitchFamily="34" charset="0"/>
                <a:cs typeface="Segoe UI" pitchFamily="34" charset="0"/>
              </a:rPr>
              <a:t>Southern California Water Dialogue</a:t>
            </a:r>
          </a:p>
          <a:p>
            <a:pPr algn="l"/>
            <a:r>
              <a:rPr lang="en-US" dirty="0" smtClean="0">
                <a:latin typeface="Segoe UI" pitchFamily="34" charset="0"/>
                <a:cs typeface="Segoe UI" pitchFamily="34" charset="0"/>
              </a:rPr>
              <a:t>June 22</a:t>
            </a:r>
            <a:r>
              <a:rPr lang="en-US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, 2011</a:t>
            </a:r>
            <a:endParaRPr lang="en-US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9906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lvl="1" indent="-627063">
              <a:buFont typeface="Wingdings" pitchFamily="2" charset="2"/>
              <a:buChar char="Ø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Projected Typical Local Return to Cities*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52600" y="2057400"/>
          <a:ext cx="6324600" cy="32228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689350"/>
                <a:gridCol w="263525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CITY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ESTIMATED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ANNUAL REVENUE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368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Santa</a:t>
                      </a:r>
                      <a:r>
                        <a:rPr lang="en-US" baseline="0" dirty="0" smtClean="0"/>
                        <a:t> Clarita</a:t>
                      </a:r>
                      <a:endParaRPr lang="en-US" dirty="0" smtClean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$4,040,000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368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Burbank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$1,440,000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368968">
                <a:tc>
                  <a:txBody>
                    <a:bodyPr/>
                    <a:lstStyle/>
                    <a:p>
                      <a:r>
                        <a:rPr lang="en-US" dirty="0" smtClean="0"/>
                        <a:t>Pomona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$2,050,000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368968">
                <a:tc>
                  <a:txBody>
                    <a:bodyPr/>
                    <a:lstStyle/>
                    <a:p>
                      <a:r>
                        <a:rPr lang="en-US" dirty="0" smtClean="0"/>
                        <a:t>Baldwin Park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$720,000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368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Pico Rivera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$820,000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368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South Gate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$875,000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  <a:tr h="368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City</a:t>
                      </a:r>
                      <a:r>
                        <a:rPr lang="en-US" baseline="0" dirty="0" smtClean="0"/>
                        <a:t> of Los Angeles</a:t>
                      </a:r>
                      <a:endParaRPr lang="en-US" dirty="0" smtClean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$37,140,000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8600" y="5943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Based on typical SFR fee of $54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0"/>
            <a:ext cx="5181600" cy="609600"/>
          </a:xfrm>
        </p:spPr>
        <p:txBody>
          <a:bodyPr>
            <a:normAutofit fontScale="85000" lnSpcReduction="20000"/>
          </a:bodyPr>
          <a:lstStyle/>
          <a:p>
            <a:pPr marL="1260475" lvl="1" indent="-633413">
              <a:buFont typeface="Wingdings" pitchFamily="2" charset="2"/>
              <a:buChar char="q"/>
            </a:pPr>
            <a:endParaRPr lang="en-US" sz="1200" dirty="0" smtClean="0"/>
          </a:p>
          <a:p>
            <a:pPr marL="860425" indent="-633413" algn="ctr">
              <a:buClrTx/>
              <a:buSzPct val="100000"/>
              <a:buNone/>
            </a:pPr>
            <a:r>
              <a:rPr lang="en-US" sz="3000" dirty="0" smtClean="0"/>
              <a:t>Watershed Area Groups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685800"/>
          <a:ext cx="8927513" cy="5777309"/>
        </p:xfrm>
        <a:graphic>
          <a:graphicData uri="http://schemas.openxmlformats.org/presentationml/2006/ole">
            <p:oleObj spid="_x0000_s1026" name="Acrobat Document" r:id="rId3" imgW="12327120" imgH="79560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nagement_Board_3831143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447800"/>
            <a:ext cx="4724400" cy="354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Watershed Area Groups (WAGs)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50% Return to Watershed Area Groups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Regional Fixes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New Water Quality Projects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Requirement to Develop a</a:t>
            </a:r>
          </a:p>
          <a:p>
            <a:pPr>
              <a:buNone/>
            </a:pPr>
            <a:r>
              <a:rPr lang="en-US" dirty="0" smtClean="0"/>
              <a:t>	Water Quality Improvement Program</a:t>
            </a:r>
          </a:p>
          <a:p>
            <a:pPr>
              <a:buNone/>
            </a:pPr>
            <a:endParaRPr lang="en-US" sz="3200" u="sng" dirty="0" smtClean="0"/>
          </a:p>
          <a:p>
            <a:pPr>
              <a:buNone/>
            </a:pPr>
            <a:endParaRPr lang="en-US" sz="3200" u="sng" dirty="0" smtClean="0"/>
          </a:p>
          <a:p>
            <a:pPr algn="ctr">
              <a:buNone/>
            </a:pPr>
            <a:r>
              <a:rPr lang="en-US" sz="3000" dirty="0" smtClean="0"/>
              <a:t>WAG Members = Municipalities within that WAG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2133600"/>
            <a:ext cx="685800" cy="969496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4200000" lon="0" rev="0"/>
            </a:camera>
            <a:lightRig rig="threePt" dir="t"/>
          </a:scene3d>
          <a:sp3d z="76200"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WQIP</a:t>
            </a:r>
          </a:p>
          <a:p>
            <a:r>
              <a:rPr lang="en-US" sz="1500" dirty="0" smtClean="0"/>
              <a:t>--</a:t>
            </a:r>
          </a:p>
          <a:p>
            <a:r>
              <a:rPr lang="en-US" sz="1500" dirty="0" smtClean="0"/>
              <a:t>--</a:t>
            </a:r>
          </a:p>
          <a:p>
            <a:r>
              <a:rPr lang="en-US" sz="1500" dirty="0" smtClean="0"/>
              <a:t>--</a:t>
            </a:r>
            <a:endParaRPr lang="en-US" sz="1500" dirty="0"/>
          </a:p>
        </p:txBody>
      </p:sp>
      <p:pic>
        <p:nvPicPr>
          <p:cNvPr id="10" name="Picture 9" descr="raemi_Check_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590800"/>
            <a:ext cx="222644" cy="206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lvl="1" indent="-627063">
              <a:buFont typeface="Wingdings" pitchFamily="2" charset="2"/>
              <a:buChar char="Ø"/>
            </a:pPr>
            <a:r>
              <a:rPr lang="en-US" sz="2800" dirty="0" smtClean="0"/>
              <a:t>Projected Typical Return to WAGs*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1447800"/>
          <a:ext cx="6096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143"/>
                <a:gridCol w="2394857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WAG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114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ANNUAL REVENUE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114BED"/>
                    </a:solidFill>
                  </a:tcPr>
                </a:tc>
              </a:tr>
              <a:tr h="243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Ballona</a:t>
                      </a:r>
                      <a:r>
                        <a:rPr lang="en-US" baseline="0" dirty="0" smtClean="0"/>
                        <a:t> Creek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$13,500,000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43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Dominguez Channel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$13,200,000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98117">
                <a:tc>
                  <a:txBody>
                    <a:bodyPr/>
                    <a:lstStyle/>
                    <a:p>
                      <a:r>
                        <a:rPr lang="en-US" dirty="0" smtClean="0"/>
                        <a:t>Lower</a:t>
                      </a:r>
                      <a:r>
                        <a:rPr lang="en-US" baseline="0" dirty="0" smtClean="0"/>
                        <a:t> San Gabriel River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$17,200,000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98117">
                <a:tc>
                  <a:txBody>
                    <a:bodyPr/>
                    <a:lstStyle/>
                    <a:p>
                      <a:r>
                        <a:rPr lang="en-US" dirty="0" smtClean="0"/>
                        <a:t>Santa Clara River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$14,800,000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52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Upper San Gabriel River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$17,500,000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4495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Based on SFR fee of $54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FLOOD CONTROL DISTRICT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u="sng" dirty="0" smtClean="0"/>
              <a:t>10% to Flood Control District </a:t>
            </a:r>
          </a:p>
          <a:p>
            <a:pPr>
              <a:buFont typeface="Wingdings" pitchFamily="2" charset="2"/>
              <a:buChar char="v"/>
            </a:pPr>
            <a:endParaRPr lang="en-US" sz="1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Program Administration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Enhanced System-wide WQ Monitoring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LACFCD WQ Projects &amp; Programs</a:t>
            </a:r>
          </a:p>
          <a:p>
            <a:pPr marL="1588" indent="-1588">
              <a:buFont typeface="Wingdings" pitchFamily="2" charset="2"/>
              <a:buChar char="v"/>
              <a:tabLst>
                <a:tab pos="2919413" algn="l"/>
              </a:tabLst>
            </a:pPr>
            <a:r>
              <a:rPr lang="en-US" sz="2000" dirty="0" smtClean="0"/>
              <a:t>Assistance to Municipalities &amp; WAGs</a:t>
            </a:r>
          </a:p>
          <a:p>
            <a:pPr>
              <a:buNone/>
            </a:pPr>
            <a:endParaRPr lang="en-US" u="sng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91000"/>
            <a:ext cx="40285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991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We Make It Happen??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Proposition 218 Election Process</a:t>
            </a:r>
            <a:endParaRPr lang="en-US" dirty="0"/>
          </a:p>
        </p:txBody>
      </p:sp>
      <p:pic>
        <p:nvPicPr>
          <p:cNvPr id="4" name="Picture 3" descr="fork roa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750564"/>
            <a:ext cx="4135371" cy="310743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572000" y="2971800"/>
            <a:ext cx="1981200" cy="1066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362200" y="2895600"/>
            <a:ext cx="1524000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0" y="2362200"/>
            <a:ext cx="289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Property Owner Election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3276600"/>
            <a:ext cx="1295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50% + 1</a:t>
            </a:r>
            <a:endParaRPr lang="en-US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209800"/>
            <a:ext cx="289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Registered Voters</a:t>
            </a:r>
          </a:p>
          <a:p>
            <a:pPr algn="ctr"/>
            <a:r>
              <a:rPr lang="en-US" sz="2500" dirty="0" smtClean="0"/>
              <a:t>Election</a:t>
            </a:r>
            <a:endParaRPr lang="en-US" sz="25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3200400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66.7%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District-wide Support for the Fee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6477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(May 2009)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6477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(April 2011)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Support by Watershed </a:t>
            </a:r>
            <a:r>
              <a:rPr lang="en-US" sz="2000" dirty="0" smtClean="0"/>
              <a:t>(2011)</a:t>
            </a:r>
            <a:endParaRPr lang="en-US" sz="2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610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0"/>
          <a:ext cx="9525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81000"/>
            <a:ext cx="5334000" cy="1493838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Key Components </a:t>
            </a:r>
            <a:br>
              <a:rPr lang="en-US" sz="3000" b="1" dirty="0" smtClean="0"/>
            </a:br>
            <a:r>
              <a:rPr lang="en-US" sz="3000" b="1" dirty="0" smtClean="0"/>
              <a:t>of the Ordinance</a:t>
            </a:r>
            <a:endParaRPr lang="en-US" sz="3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AFCD.wmv" descr="LAFCD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Vision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971800" y="5410200"/>
            <a:ext cx="1371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6225" y="440065"/>
            <a:ext cx="8893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Cleaning Up Rivers, Lakes, Beaches, </a:t>
            </a:r>
            <a:r>
              <a:rPr lang="en-US" sz="2800" b="1" dirty="0" smtClean="0">
                <a:latin typeface="Times New Roman" pitchFamily="18" charset="0"/>
              </a:rPr>
              <a:t>&amp; </a:t>
            </a:r>
            <a:r>
              <a:rPr lang="en-US" sz="2800" b="1" dirty="0">
                <a:latin typeface="Times New Roman" pitchFamily="18" charset="0"/>
              </a:rPr>
              <a:t>Coastal </a:t>
            </a:r>
            <a:r>
              <a:rPr lang="en-US" sz="2800" b="1" dirty="0" smtClean="0">
                <a:latin typeface="Times New Roman" pitchFamily="18" charset="0"/>
              </a:rPr>
              <a:t>Waters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Oversight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500" u="sng" dirty="0" smtClean="0"/>
              <a:t>Governance</a:t>
            </a:r>
          </a:p>
          <a:p>
            <a:pPr>
              <a:buNone/>
            </a:pPr>
            <a:endParaRPr lang="en-US" sz="2000" u="sng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Eleven members: </a:t>
            </a:r>
          </a:p>
          <a:p>
            <a:pPr lvl="1"/>
            <a:r>
              <a:rPr lang="en-US" sz="1800" dirty="0" smtClean="0"/>
              <a:t>9 from WAGs (1 each)</a:t>
            </a:r>
          </a:p>
          <a:p>
            <a:pPr lvl="1"/>
            <a:r>
              <a:rPr lang="en-US" sz="1800" dirty="0" smtClean="0"/>
              <a:t>1 from FCD</a:t>
            </a:r>
          </a:p>
          <a:p>
            <a:pPr lvl="1"/>
            <a:r>
              <a:rPr lang="en-US" sz="1800" dirty="0" smtClean="0"/>
              <a:t>1 from NGOs</a:t>
            </a:r>
          </a:p>
          <a:p>
            <a:pPr>
              <a:buNone/>
            </a:pPr>
            <a:r>
              <a:rPr lang="en-US" sz="2500" u="sng" dirty="0" smtClean="0"/>
              <a:t>Purpose</a:t>
            </a:r>
          </a:p>
          <a:p>
            <a:pPr>
              <a:buNone/>
            </a:pPr>
            <a:endParaRPr lang="en-US" sz="2000" u="sng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Review WQIPs, make </a:t>
            </a:r>
          </a:p>
          <a:p>
            <a:pPr>
              <a:buNone/>
            </a:pPr>
            <a:r>
              <a:rPr lang="en-US" sz="2200" dirty="0" smtClean="0"/>
              <a:t>	recommendations to </a:t>
            </a:r>
          </a:p>
          <a:p>
            <a:pPr>
              <a:buNone/>
            </a:pPr>
            <a:r>
              <a:rPr lang="en-US" sz="2200" dirty="0" smtClean="0"/>
              <a:t>	BOS on Certification (Project &amp; Program Eligibility)</a:t>
            </a:r>
          </a:p>
          <a:p>
            <a:pPr>
              <a:buFont typeface="Wingdings" pitchFamily="2" charset="2"/>
              <a:buChar char="v"/>
            </a:pPr>
            <a:endParaRPr lang="en-US" sz="22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Review Overall Program</a:t>
            </a:r>
          </a:p>
          <a:p>
            <a:pPr lvl="1"/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Specific Technical Qualifications </a:t>
            </a:r>
          </a:p>
          <a:p>
            <a:pPr lvl="1">
              <a:buNone/>
            </a:pPr>
            <a:r>
              <a:rPr lang="en-US" sz="2200" dirty="0" smtClean="0"/>
              <a:t>	for Members</a:t>
            </a:r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8" name="Picture 7" descr="panel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828800"/>
            <a:ext cx="3962400" cy="2646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638800"/>
          </a:xfrm>
        </p:spPr>
        <p:txBody>
          <a:bodyPr>
            <a:normAutofit/>
          </a:bodyPr>
          <a:lstStyle/>
          <a:p>
            <a:pPr marL="682625" lvl="1" indent="-571500">
              <a:buClrTx/>
              <a:buFont typeface="Wingdings" pitchFamily="2" charset="2"/>
              <a:buChar char="Ø"/>
            </a:pPr>
            <a:r>
              <a:rPr lang="en-US" sz="3200" dirty="0" smtClean="0"/>
              <a:t>Next Steps</a:t>
            </a:r>
            <a:endParaRPr lang="en-US" sz="2400" dirty="0" smtClean="0"/>
          </a:p>
          <a:p>
            <a:pPr marL="1309688" lvl="1" indent="-627063"/>
            <a:r>
              <a:rPr lang="en-US" dirty="0" smtClean="0"/>
              <a:t>Ordinance review &amp; comment</a:t>
            </a:r>
          </a:p>
          <a:p>
            <a:pPr marL="1309688" lvl="1" indent="-627063"/>
            <a:endParaRPr lang="en-US" dirty="0" smtClean="0"/>
          </a:p>
          <a:p>
            <a:pPr marL="1309688" lvl="1" indent="-627063"/>
            <a:r>
              <a:rPr lang="en-US" dirty="0" smtClean="0"/>
              <a:t>Engineer’s Report (Fee Calculation/Justification)</a:t>
            </a:r>
          </a:p>
          <a:p>
            <a:pPr marL="1309688" lvl="1" indent="-627063"/>
            <a:endParaRPr lang="en-US" dirty="0" smtClean="0"/>
          </a:p>
          <a:p>
            <a:pPr marL="1309688" lvl="1" indent="-627063"/>
            <a:r>
              <a:rPr lang="en-US" dirty="0" smtClean="0"/>
              <a:t>Elections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23622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C:\Documents and Settings\rbryden\Local Settings\Temporary Internet Files\Content.IE5\OXEBAMOI\MC90005941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800600"/>
            <a:ext cx="1848917" cy="1689811"/>
          </a:xfrm>
          <a:prstGeom prst="rect">
            <a:avLst/>
          </a:prstGeom>
          <a:noFill/>
        </p:spPr>
      </p:pic>
      <p:pic>
        <p:nvPicPr>
          <p:cNvPr id="11272" name="Picture 8" descr="C:\Documents and Settings\rbryden\Local Settings\Temporary Internet Files\Content.IE5\OXEBAMOI\MC90031102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78154" flipH="1">
            <a:off x="6738624" y="2850426"/>
            <a:ext cx="1368425" cy="17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0"/>
            <a:ext cx="8534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114BED"/>
                </a:solidFill>
              </a:rPr>
              <a:t>Thank You</a:t>
            </a:r>
          </a:p>
          <a:p>
            <a:pPr algn="ctr"/>
            <a:endParaRPr lang="en-US" sz="4400" dirty="0" smtClean="0">
              <a:solidFill>
                <a:srgbClr val="114BED"/>
              </a:solidFill>
            </a:endParaRPr>
          </a:p>
          <a:p>
            <a:pPr algn="ctr"/>
            <a:r>
              <a:rPr lang="en-US" sz="4400" dirty="0" smtClean="0">
                <a:solidFill>
                  <a:srgbClr val="114BED"/>
                </a:solidFill>
              </a:rPr>
              <a:t>Questions?</a:t>
            </a:r>
          </a:p>
          <a:p>
            <a:pPr algn="ctr"/>
            <a:endParaRPr lang="en-US" sz="4400" dirty="0" smtClean="0">
              <a:solidFill>
                <a:srgbClr val="114BED"/>
              </a:solidFill>
            </a:endParaRPr>
          </a:p>
          <a:p>
            <a:pPr algn="ctr"/>
            <a:r>
              <a:rPr lang="en-US" sz="3000" dirty="0" smtClean="0"/>
              <a:t>http://dpw.lacounty.gov/lacfcd/wqfi/</a:t>
            </a:r>
          </a:p>
          <a:p>
            <a:pPr algn="ctr"/>
            <a:endParaRPr lang="en-US" sz="3000" dirty="0" smtClean="0">
              <a:solidFill>
                <a:srgbClr val="114BED"/>
              </a:solidFill>
            </a:endParaRPr>
          </a:p>
          <a:p>
            <a:pPr algn="ctr"/>
            <a:endParaRPr lang="en-US" sz="4400" dirty="0" smtClean="0">
              <a:solidFill>
                <a:srgbClr val="114BED"/>
              </a:solidFill>
            </a:endParaRPr>
          </a:p>
          <a:p>
            <a:pPr algn="ctr"/>
            <a:endParaRPr lang="en-US" sz="4400" dirty="0" smtClean="0">
              <a:solidFill>
                <a:srgbClr val="114BED"/>
              </a:solidFill>
            </a:endParaRPr>
          </a:p>
          <a:p>
            <a:pPr algn="ctr"/>
            <a:endParaRPr lang="en-US" sz="4400" dirty="0">
              <a:solidFill>
                <a:srgbClr val="114BED"/>
              </a:solidFill>
            </a:endParaRPr>
          </a:p>
        </p:txBody>
      </p:sp>
      <p:pic>
        <p:nvPicPr>
          <p:cNvPr id="5" name="Picture 4" descr="FCD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57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5334000" cy="4419600"/>
          </a:xfrm>
        </p:spPr>
        <p:txBody>
          <a:bodyPr>
            <a:normAutofit/>
          </a:bodyPr>
          <a:lstStyle/>
          <a:p>
            <a:pPr marL="519113" indent="-409575"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dirty="0" smtClean="0">
                <a:latin typeface="Lucida Sans" pitchFamily="34" charset="0"/>
              </a:rPr>
              <a:t> </a:t>
            </a:r>
            <a:r>
              <a:rPr lang="en-US" sz="2400" dirty="0" smtClean="0"/>
              <a:t>Where We Live, Work and Play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en-US" sz="800" dirty="0" smtClean="0">
              <a:latin typeface="Lucida Sans" pitchFamily="34" charset="0"/>
            </a:endParaRPr>
          </a:p>
          <a:p>
            <a:pPr marL="1092200" lvl="1" indent="-403225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q"/>
            </a:pPr>
            <a:r>
              <a:rPr lang="en-US" sz="1800" dirty="0" smtClean="0">
                <a:latin typeface="Lucida Sans" pitchFamily="34" charset="0"/>
              </a:rPr>
              <a:t>10 + million residents – 25% of State CA population</a:t>
            </a:r>
          </a:p>
          <a:p>
            <a:pPr marL="1092200" lvl="1" indent="-403225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q"/>
            </a:pPr>
            <a:endParaRPr lang="en-US" sz="800" dirty="0" smtClean="0">
              <a:latin typeface="Lucida Sans" pitchFamily="34" charset="0"/>
            </a:endParaRPr>
          </a:p>
          <a:p>
            <a:pPr marL="1092200" lvl="1" indent="-403225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q"/>
            </a:pPr>
            <a:r>
              <a:rPr lang="en-US" sz="1800" dirty="0" smtClean="0">
                <a:latin typeface="Lucida Sans" pitchFamily="34" charset="0"/>
              </a:rPr>
              <a:t>2,752 sq. miles  </a:t>
            </a:r>
          </a:p>
          <a:p>
            <a:pPr marL="1092200" lvl="1" indent="-403225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q"/>
            </a:pPr>
            <a:endParaRPr lang="en-US" sz="800" dirty="0" smtClean="0">
              <a:latin typeface="Lucida Sans" pitchFamily="34" charset="0"/>
            </a:endParaRPr>
          </a:p>
          <a:p>
            <a:pPr marL="1092200" lvl="1" indent="-403225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q"/>
            </a:pPr>
            <a:r>
              <a:rPr lang="en-US" sz="1800" dirty="0" smtClean="0">
                <a:latin typeface="Lucida Sans" pitchFamily="34" charset="0"/>
              </a:rPr>
              <a:t>86 cities </a:t>
            </a:r>
          </a:p>
          <a:p>
            <a:pPr marL="1092200" lvl="1" indent="-403225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q"/>
            </a:pPr>
            <a:endParaRPr lang="en-US" sz="800" dirty="0" smtClean="0">
              <a:latin typeface="Lucida Sans" pitchFamily="34" charset="0"/>
            </a:endParaRPr>
          </a:p>
          <a:p>
            <a:pPr marL="1092200" lvl="1" indent="-403225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q"/>
            </a:pPr>
            <a:r>
              <a:rPr lang="en-US" sz="1800" dirty="0" smtClean="0">
                <a:latin typeface="Lucida Sans" pitchFamily="34" charset="0"/>
              </a:rPr>
              <a:t>100 Unincorporated Communities</a:t>
            </a:r>
          </a:p>
          <a:p>
            <a:pPr marL="1092200" lvl="1" indent="-403225" eaLnBrk="1" hangingPunct="1">
              <a:lnSpc>
                <a:spcPct val="150000"/>
              </a:lnSpc>
              <a:buClr>
                <a:schemeClr val="tx1"/>
              </a:buClr>
              <a:buSzPct val="100000"/>
              <a:buFont typeface="Wingdings" pitchFamily="2" charset="2"/>
              <a:buChar char="q"/>
            </a:pPr>
            <a:endParaRPr lang="en-US" sz="800" dirty="0" smtClean="0">
              <a:latin typeface="Lucida Sans" pitchFamily="34" charset="0"/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 tIns="80010">
            <a:noAutofit/>
          </a:bodyPr>
          <a:lstStyle/>
          <a:p>
            <a:pPr algn="ctr"/>
            <a:r>
              <a:rPr lang="en-US" sz="3000" dirty="0" smtClean="0">
                <a:solidFill>
                  <a:srgbClr val="114BED"/>
                </a:solidFill>
                <a:latin typeface="Lucida Sans" pitchFamily="34" charset="0"/>
              </a:rPr>
              <a:t>Los Angeles County Flood Control District</a:t>
            </a:r>
          </a:p>
        </p:txBody>
      </p:sp>
      <p:pic>
        <p:nvPicPr>
          <p:cNvPr id="23556" name="Picture 4" descr="http://farm1.static.flickr.com/126/404922409_3ee54a71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3378200" cy="2533650"/>
          </a:xfrm>
          <a:prstGeom prst="rect">
            <a:avLst/>
          </a:prstGeom>
          <a:noFill/>
        </p:spPr>
      </p:pic>
      <p:pic>
        <p:nvPicPr>
          <p:cNvPr id="4" name="Picture 2" descr="http://www.latimes.com/media/photo/2009-02/44974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3551679" cy="233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6400800" cy="4419600"/>
          </a:xfrm>
        </p:spPr>
        <p:txBody>
          <a:bodyPr>
            <a:normAutofit/>
          </a:bodyPr>
          <a:lstStyle/>
          <a:p>
            <a:pPr marL="1597025" lvl="1" indent="-504825">
              <a:buClrTx/>
              <a:buNone/>
            </a:pPr>
            <a:endParaRPr lang="en-US" sz="2000" dirty="0" smtClean="0"/>
          </a:p>
          <a:p>
            <a:pPr marL="573088" indent="-573088">
              <a:buClrTx/>
              <a:buSzPct val="100000"/>
              <a:buFont typeface="Wingdings" pitchFamily="2" charset="2"/>
              <a:buChar char="Ø"/>
            </a:pPr>
            <a:r>
              <a:rPr lang="en-US" sz="3000" dirty="0" smtClean="0"/>
              <a:t>Flood Control system is an efficient and effective conveyance of stormwater, but it does not generate pollution</a:t>
            </a:r>
            <a:endParaRPr lang="en-US" dirty="0"/>
          </a:p>
        </p:txBody>
      </p:sp>
      <p:pic>
        <p:nvPicPr>
          <p:cNvPr id="21510" name="Picture 6" descr="http://www.wilmingtonnc.gov/portals/0/documents/Public%20Services/Stormwater/SW%20images/DSCN1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555" y="685800"/>
            <a:ext cx="2734445" cy="3641947"/>
          </a:xfrm>
          <a:prstGeom prst="rect">
            <a:avLst/>
          </a:prstGeom>
          <a:noFill/>
        </p:spPr>
      </p:pic>
      <p:pic>
        <p:nvPicPr>
          <p:cNvPr id="21506" name="Picture 2" descr="http://knowledge.allianz.com/nopi_downloads/images/pacific_ocean_garbage_patch_pollution_plastic_losangeles_river_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19600"/>
            <a:ext cx="3657600" cy="2348919"/>
          </a:xfrm>
          <a:prstGeom prst="rect">
            <a:avLst/>
          </a:prstGeom>
          <a:noFill/>
        </p:spPr>
      </p:pic>
      <p:pic>
        <p:nvPicPr>
          <p:cNvPr id="21512" name="Picture 8" descr="http://www.ci.huntington-beach.ca.us/images/users/public_works/WaterWasteH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19400"/>
            <a:ext cx="2895600" cy="2171700"/>
          </a:xfrm>
          <a:prstGeom prst="rect">
            <a:avLst/>
          </a:prstGeom>
          <a:noFill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268528"/>
            <a:ext cx="3191513" cy="258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581025"/>
          </a:xfrm>
        </p:spPr>
        <p:txBody>
          <a:bodyPr tIns="80010">
            <a:noAutofit/>
          </a:bodyPr>
          <a:lstStyle/>
          <a:p>
            <a:pPr marL="519113" indent="-519113" algn="l" eaLnBrk="1" hangingPunct="1">
              <a:buFont typeface="Wingdings" pitchFamily="2" charset="2"/>
              <a:buChar char="Ø"/>
            </a:pP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State of Surface Water Quality in Los Angeles County </a:t>
            </a:r>
          </a:p>
        </p:txBody>
      </p:sp>
      <p:pic>
        <p:nvPicPr>
          <p:cNvPr id="27652" name="Picture 7" descr="Map_LAC TMDLs_Exist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414" y="838200"/>
            <a:ext cx="497358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6019800" y="5715000"/>
            <a:ext cx="533400" cy="230188"/>
          </a:xfrm>
          <a:prstGeom prst="rect">
            <a:avLst/>
          </a:prstGeom>
          <a:solidFill>
            <a:srgbClr val="FFCC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" b="1" u="sng">
                <a:solidFill>
                  <a:schemeClr val="bg1"/>
                </a:solidFill>
                <a:cs typeface="Arial" charset="0"/>
              </a:rPr>
              <a:t>Machado Lake</a:t>
            </a:r>
          </a:p>
          <a:p>
            <a:pPr>
              <a:buFontTx/>
              <a:buChar char="-"/>
            </a:pPr>
            <a:r>
              <a:rPr lang="en-US" sz="300">
                <a:solidFill>
                  <a:schemeClr val="bg1"/>
                </a:solidFill>
                <a:cs typeface="Arial" charset="0"/>
              </a:rPr>
              <a:t>Trash TMDL</a:t>
            </a:r>
          </a:p>
          <a:p>
            <a:pPr>
              <a:buFontTx/>
              <a:buChar char="-"/>
            </a:pPr>
            <a:r>
              <a:rPr lang="en-US" sz="300">
                <a:solidFill>
                  <a:schemeClr val="bg1"/>
                </a:solidFill>
                <a:cs typeface="Arial" charset="0"/>
              </a:rPr>
              <a:t>Nutrients TMDL</a:t>
            </a: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315200" y="5105400"/>
            <a:ext cx="533400" cy="184150"/>
          </a:xfrm>
          <a:prstGeom prst="rect">
            <a:avLst/>
          </a:prstGeom>
          <a:solidFill>
            <a:srgbClr val="FFCC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" b="1" u="sng">
                <a:solidFill>
                  <a:schemeClr val="bg1"/>
                </a:solidFill>
                <a:cs typeface="Arial" charset="0"/>
              </a:rPr>
              <a:t>San Gabriel River</a:t>
            </a:r>
          </a:p>
          <a:p>
            <a:pPr>
              <a:buFontTx/>
              <a:buChar char="-"/>
            </a:pPr>
            <a:r>
              <a:rPr lang="en-US" sz="300">
                <a:solidFill>
                  <a:schemeClr val="bg1"/>
                </a:solidFill>
                <a:cs typeface="Arial" charset="0"/>
              </a:rPr>
              <a:t> Metals TMDL</a:t>
            </a:r>
          </a:p>
        </p:txBody>
      </p:sp>
      <p:cxnSp>
        <p:nvCxnSpPr>
          <p:cNvPr id="12" name="Straight Connector 11"/>
          <p:cNvCxnSpPr>
            <a:stCxn id="27654" idx="1"/>
          </p:cNvCxnSpPr>
          <p:nvPr/>
        </p:nvCxnSpPr>
        <p:spPr>
          <a:xfrm rot="10800000" flipV="1">
            <a:off x="7162800" y="5197475"/>
            <a:ext cx="152400" cy="60325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7162800" y="5486400"/>
            <a:ext cx="609600" cy="184150"/>
          </a:xfrm>
          <a:prstGeom prst="rect">
            <a:avLst/>
          </a:prstGeom>
          <a:solidFill>
            <a:srgbClr val="FFCC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" b="1" u="sng">
                <a:solidFill>
                  <a:schemeClr val="bg1"/>
                </a:solidFill>
                <a:cs typeface="Arial" charset="0"/>
              </a:rPr>
              <a:t>Los Cerritos Channel</a:t>
            </a:r>
          </a:p>
          <a:p>
            <a:pPr>
              <a:buFontTx/>
              <a:buChar char="-"/>
            </a:pPr>
            <a:r>
              <a:rPr lang="en-US" sz="300">
                <a:solidFill>
                  <a:schemeClr val="bg1"/>
                </a:solidFill>
                <a:cs typeface="Arial" charset="0"/>
              </a:rPr>
              <a:t> Metals TMDL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7010400" y="5562600"/>
            <a:ext cx="152400" cy="60325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381000" y="1600200"/>
            <a:ext cx="3657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3550" indent="-463550">
              <a:buFont typeface="Wingdings" pitchFamily="2" charset="2"/>
              <a:buChar char="q"/>
            </a:pPr>
            <a:r>
              <a:rPr lang="en-US" dirty="0" smtClean="0">
                <a:latin typeface="Lucida Sans" pitchFamily="34" charset="0"/>
              </a:rPr>
              <a:t>Every major water body impaired and regulated</a:t>
            </a:r>
          </a:p>
          <a:p>
            <a:pPr marL="463550" indent="-463550">
              <a:buFont typeface="Wingdings" pitchFamily="2" charset="2"/>
              <a:buChar char="q"/>
            </a:pPr>
            <a:endParaRPr lang="en-US" dirty="0">
              <a:latin typeface="Lucida Sans" pitchFamily="34" charset="0"/>
            </a:endParaRPr>
          </a:p>
          <a:p>
            <a:pPr marL="463550" indent="-463550">
              <a:buFont typeface="Wingdings" pitchFamily="2" charset="2"/>
              <a:buChar char="q"/>
            </a:pPr>
            <a:r>
              <a:rPr lang="en-US" dirty="0" smtClean="0">
                <a:latin typeface="Lucida Sans" pitchFamily="34" charset="0"/>
              </a:rPr>
              <a:t>23 </a:t>
            </a:r>
            <a:r>
              <a:rPr lang="en-US" dirty="0">
                <a:latin typeface="Lucida Sans" pitchFamily="34" charset="0"/>
              </a:rPr>
              <a:t>current </a:t>
            </a:r>
            <a:r>
              <a:rPr lang="en-US" dirty="0" smtClean="0">
                <a:latin typeface="Lucida Sans" pitchFamily="34" charset="0"/>
              </a:rPr>
              <a:t>TMDLs in effect</a:t>
            </a:r>
            <a:endParaRPr lang="en-US" dirty="0">
              <a:latin typeface="Lucida Sans" pitchFamily="34" charset="0"/>
            </a:endParaRPr>
          </a:p>
          <a:p>
            <a:pPr marL="463550" indent="-463550">
              <a:buFont typeface="Wingdings" pitchFamily="2" charset="2"/>
              <a:buChar char="q"/>
            </a:pPr>
            <a:endParaRPr lang="en-US" dirty="0">
              <a:latin typeface="Lucida Sans" pitchFamily="34" charset="0"/>
            </a:endParaRPr>
          </a:p>
          <a:p>
            <a:pPr marL="463550" indent="-463550">
              <a:buFont typeface="Wingdings" pitchFamily="2" charset="2"/>
              <a:buChar char="q"/>
            </a:pPr>
            <a:r>
              <a:rPr lang="en-US" dirty="0">
                <a:latin typeface="Lucida Sans" pitchFamily="34" charset="0"/>
              </a:rPr>
              <a:t>5 </a:t>
            </a:r>
            <a:r>
              <a:rPr lang="en-US" dirty="0" smtClean="0">
                <a:latin typeface="Lucida Sans" pitchFamily="34" charset="0"/>
              </a:rPr>
              <a:t>additional TMDLs </a:t>
            </a:r>
            <a:r>
              <a:rPr lang="en-US" dirty="0">
                <a:latin typeface="Lucida Sans" pitchFamily="34" charset="0"/>
              </a:rPr>
              <a:t>in development</a:t>
            </a:r>
          </a:p>
          <a:p>
            <a:pPr marL="463550" indent="-463550">
              <a:buFont typeface="Wingdings" pitchFamily="2" charset="2"/>
              <a:buChar char="q"/>
            </a:pPr>
            <a:endParaRPr lang="en-US" dirty="0">
              <a:latin typeface="Lucida Sans" pitchFamily="34" charset="0"/>
            </a:endParaRPr>
          </a:p>
          <a:p>
            <a:pPr marL="463550" indent="-463550">
              <a:buFont typeface="Wingdings" pitchFamily="2" charset="2"/>
              <a:buChar char="q"/>
            </a:pPr>
            <a:r>
              <a:rPr lang="en-US" dirty="0">
                <a:latin typeface="Lucida Sans" pitchFamily="34" charset="0"/>
              </a:rPr>
              <a:t>More TMDLs </a:t>
            </a:r>
            <a:r>
              <a:rPr lang="en-US" dirty="0" smtClean="0">
                <a:latin typeface="Lucida Sans" pitchFamily="34" charset="0"/>
              </a:rPr>
              <a:t>contemplated</a:t>
            </a:r>
          </a:p>
          <a:p>
            <a:pPr marL="463550" indent="-463550">
              <a:buFont typeface="Wingdings" pitchFamily="2" charset="2"/>
              <a:buChar char="q"/>
            </a:pPr>
            <a:endParaRPr lang="en-US" dirty="0" smtClean="0">
              <a:latin typeface="Lucida Sans" pitchFamily="34" charset="0"/>
            </a:endParaRPr>
          </a:p>
          <a:p>
            <a:pPr marL="463550" indent="-463550">
              <a:buFont typeface="Wingdings" pitchFamily="2" charset="2"/>
              <a:buChar char="q"/>
            </a:pPr>
            <a:r>
              <a:rPr lang="en-US" dirty="0" smtClean="0">
                <a:latin typeface="Lucida Sans" pitchFamily="34" charset="0"/>
              </a:rPr>
              <a:t>LACFCD will no longer the principal permittee</a:t>
            </a:r>
          </a:p>
          <a:p>
            <a:pPr marL="463550" indent="-463550">
              <a:buFont typeface="Wingdings" pitchFamily="2" charset="2"/>
              <a:buChar char="q"/>
            </a:pPr>
            <a:endParaRPr lang="en-US" dirty="0" smtClean="0">
              <a:latin typeface="Lucida Sans" pitchFamily="34" charset="0"/>
            </a:endParaRPr>
          </a:p>
          <a:p>
            <a:pPr marL="463550" indent="-463550">
              <a:buFont typeface="Wingdings" pitchFamily="2" charset="2"/>
              <a:buChar char="q"/>
            </a:pPr>
            <a:r>
              <a:rPr lang="en-US" dirty="0" smtClean="0">
                <a:latin typeface="Lucida Sans" pitchFamily="34" charset="0"/>
              </a:rPr>
              <a:t>Each</a:t>
            </a:r>
            <a:r>
              <a:rPr lang="en-US" sz="800" dirty="0" smtClean="0">
                <a:latin typeface="Lucida Sans" pitchFamily="34" charset="0"/>
              </a:rPr>
              <a:t> </a:t>
            </a:r>
            <a:r>
              <a:rPr lang="en-US" dirty="0" smtClean="0">
                <a:latin typeface="Lucida Sans" pitchFamily="34" charset="0"/>
              </a:rPr>
              <a:t>city</a:t>
            </a:r>
            <a:r>
              <a:rPr lang="en-US" sz="800" dirty="0" smtClean="0">
                <a:latin typeface="Lucida Sans" pitchFamily="34" charset="0"/>
              </a:rPr>
              <a:t> </a:t>
            </a:r>
            <a:r>
              <a:rPr lang="en-US" dirty="0" smtClean="0">
                <a:latin typeface="Lucida Sans" pitchFamily="34" charset="0"/>
              </a:rPr>
              <a:t>will</a:t>
            </a:r>
            <a:r>
              <a:rPr lang="en-US" sz="800" dirty="0" smtClean="0">
                <a:latin typeface="Lucida Sans" pitchFamily="34" charset="0"/>
              </a:rPr>
              <a:t> </a:t>
            </a:r>
            <a:r>
              <a:rPr lang="en-US" dirty="0" smtClean="0">
                <a:latin typeface="Lucida Sans" pitchFamily="34" charset="0"/>
              </a:rPr>
              <a:t>be a permittee responsible for compliance</a:t>
            </a:r>
          </a:p>
          <a:p>
            <a:pPr marL="463550" indent="-463550"/>
            <a:endParaRPr lang="en-US" dirty="0" smtClean="0"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-money-d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0593" y="457201"/>
            <a:ext cx="2453407" cy="3352800"/>
          </a:xfrm>
          <a:prstGeom prst="rect">
            <a:avLst/>
          </a:prstGeom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14300" y="1447800"/>
            <a:ext cx="8915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>
              <a:buFont typeface="Wingdings" pitchFamily="2" charset="2"/>
              <a:buChar char="Ø"/>
            </a:pPr>
            <a:r>
              <a:rPr lang="en-US" sz="2800" dirty="0"/>
              <a:t>Price tag to address TMDLs = </a:t>
            </a:r>
            <a:endParaRPr lang="en-US" sz="2800" dirty="0" smtClean="0"/>
          </a:p>
          <a:p>
            <a:pPr marL="465138" indent="-465138"/>
            <a:r>
              <a:rPr lang="en-US" sz="2800" dirty="0" smtClean="0"/>
              <a:t>	$$$$ </a:t>
            </a:r>
            <a:r>
              <a:rPr lang="en-US" sz="2800" dirty="0"/>
              <a:t>billions to municipalities</a:t>
            </a:r>
          </a:p>
          <a:p>
            <a:pPr marL="465138" indent="-465138">
              <a:buFont typeface="Wingdings" pitchFamily="2" charset="2"/>
              <a:buChar char="Ø"/>
            </a:pPr>
            <a:endParaRPr lang="en-US" sz="1200" dirty="0" smtClean="0"/>
          </a:p>
          <a:p>
            <a:pPr marL="465138" indent="-465138">
              <a:buFont typeface="Wingdings" pitchFamily="2" charset="2"/>
              <a:buChar char="Ø"/>
            </a:pPr>
            <a:endParaRPr lang="en-US" sz="1200" dirty="0"/>
          </a:p>
          <a:p>
            <a:pPr marL="465138" indent="-465138">
              <a:buFont typeface="Wingdings" pitchFamily="2" charset="2"/>
              <a:buChar char="Ø"/>
            </a:pPr>
            <a:r>
              <a:rPr lang="en-US" sz="2800" dirty="0" smtClean="0"/>
              <a:t>Limited </a:t>
            </a:r>
            <a:r>
              <a:rPr lang="en-US" sz="2800" dirty="0"/>
              <a:t>local, State and Federal funding</a:t>
            </a:r>
          </a:p>
          <a:p>
            <a:pPr marL="465138" indent="-465138">
              <a:buFont typeface="Wingdings" pitchFamily="2" charset="2"/>
              <a:buChar char="Ø"/>
            </a:pPr>
            <a:endParaRPr lang="en-US" sz="1200" dirty="0" smtClean="0"/>
          </a:p>
          <a:p>
            <a:pPr marL="465138" indent="-465138">
              <a:buFont typeface="Wingdings" pitchFamily="2" charset="2"/>
              <a:buChar char="Ø"/>
            </a:pPr>
            <a:endParaRPr lang="en-US" sz="1200" dirty="0"/>
          </a:p>
          <a:p>
            <a:pPr marL="465138" indent="-465138">
              <a:buFont typeface="Wingdings" pitchFamily="2" charset="2"/>
              <a:buChar char="Ø"/>
            </a:pPr>
            <a:r>
              <a:rPr lang="en-US" sz="2800" dirty="0"/>
              <a:t>No-dedicated funding</a:t>
            </a:r>
          </a:p>
          <a:p>
            <a:pPr marL="465138" indent="-465138">
              <a:buFont typeface="Wingdings" pitchFamily="2" charset="2"/>
              <a:buChar char="Ø"/>
            </a:pPr>
            <a:endParaRPr lang="en-US" sz="1200" dirty="0" smtClean="0"/>
          </a:p>
          <a:p>
            <a:pPr marL="465138" indent="-465138">
              <a:buFont typeface="Wingdings" pitchFamily="2" charset="2"/>
              <a:buChar char="Ø"/>
            </a:pPr>
            <a:endParaRPr lang="en-US" sz="1200" dirty="0"/>
          </a:p>
          <a:p>
            <a:pPr marL="465138" indent="-465138">
              <a:buFont typeface="Wingdings" pitchFamily="2" charset="2"/>
              <a:buChar char="Ø"/>
            </a:pPr>
            <a:r>
              <a:rPr lang="en-US" sz="2800" dirty="0"/>
              <a:t>Municipalities have many competing </a:t>
            </a:r>
            <a:r>
              <a:rPr lang="en-US" sz="2800" dirty="0" smtClean="0"/>
              <a:t>priorities</a:t>
            </a:r>
          </a:p>
          <a:p>
            <a:pPr marL="465138" indent="-465138">
              <a:buFont typeface="Wingdings" pitchFamily="2" charset="2"/>
              <a:buChar char="Ø"/>
            </a:pPr>
            <a:endParaRPr lang="en-US" sz="1200" dirty="0" smtClean="0"/>
          </a:p>
          <a:p>
            <a:pPr marL="465138" indent="-465138">
              <a:buFont typeface="Wingdings" pitchFamily="2" charset="2"/>
              <a:buChar char="Ø"/>
            </a:pPr>
            <a:endParaRPr lang="en-US" sz="1200" dirty="0" smtClean="0"/>
          </a:p>
          <a:p>
            <a:pPr marL="465138" indent="-465138">
              <a:buFont typeface="Wingdings" pitchFamily="2" charset="2"/>
              <a:buChar char="Ø"/>
            </a:pPr>
            <a:r>
              <a:rPr lang="en-US" sz="2800" dirty="0" smtClean="0"/>
              <a:t>Santa Monica, Pasadena, Santa Clarita, RPV…</a:t>
            </a:r>
          </a:p>
          <a:p>
            <a:pPr marL="465138" indent="-465138">
              <a:buFont typeface="Wingdings" pitchFamily="2" charset="2"/>
              <a:buChar char="Ø"/>
            </a:pPr>
            <a:endParaRPr lang="en-US" sz="800" dirty="0" smtClean="0"/>
          </a:p>
          <a:p>
            <a:pPr marL="465138" indent="-465138">
              <a:buFont typeface="Wingdings" pitchFamily="2" charset="2"/>
              <a:buChar char="Ø"/>
            </a:pPr>
            <a:endParaRPr lang="en-US" sz="800" dirty="0" smtClean="0"/>
          </a:p>
          <a:p>
            <a:pPr marL="465138" indent="-465138">
              <a:buFont typeface="Wingdings" pitchFamily="2" charset="2"/>
              <a:buChar char="Ø"/>
            </a:pPr>
            <a:r>
              <a:rPr lang="en-US" sz="2800" dirty="0" smtClean="0"/>
              <a:t>Cross-Jurisdictional Pollution</a:t>
            </a:r>
          </a:p>
          <a:p>
            <a:pPr marL="465138" indent="-465138">
              <a:buFont typeface="Wingdings" pitchFamily="2" charset="2"/>
              <a:buChar char="Ø"/>
            </a:pPr>
            <a:endParaRPr lang="en-US" sz="1200" dirty="0" smtClean="0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91440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How to Pay for It??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153400" cy="5029200"/>
          </a:xfrm>
        </p:spPr>
        <p:txBody>
          <a:bodyPr>
            <a:normAutofit lnSpcReduction="10000"/>
          </a:bodyPr>
          <a:lstStyle/>
          <a:p>
            <a:pPr marL="1260475" lvl="1" indent="-633413">
              <a:buFont typeface="Wingdings" pitchFamily="2" charset="2"/>
              <a:buChar char="q"/>
            </a:pPr>
            <a:endParaRPr lang="en-US" sz="1200" dirty="0" smtClean="0"/>
          </a:p>
          <a:p>
            <a:pPr marL="860425" indent="-633413">
              <a:buClrTx/>
              <a:buSzPct val="100000"/>
              <a:buFont typeface="Wingdings" pitchFamily="2" charset="2"/>
              <a:buChar char="Ø"/>
            </a:pP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Assembly Bill 2554</a:t>
            </a:r>
          </a:p>
          <a:p>
            <a:pPr marL="860425" indent="-633413">
              <a:buClrTx/>
              <a:buSzPct val="100000"/>
              <a:buNone/>
            </a:pPr>
            <a:r>
              <a:rPr lang="en-US" sz="1100" dirty="0" smtClean="0"/>
              <a:t>	</a:t>
            </a:r>
            <a:endParaRPr lang="en-US" dirty="0" smtClean="0"/>
          </a:p>
          <a:p>
            <a:pPr marL="1374775" lvl="1" indent="-519113">
              <a:buClrTx/>
              <a:buFont typeface="Wingdings" pitchFamily="2" charset="2"/>
              <a:buChar char="q"/>
            </a:pPr>
            <a:r>
              <a:rPr lang="en-US" sz="1800" dirty="0" smtClean="0"/>
              <a:t>Amended the Los Angeles County Flood Control Act</a:t>
            </a:r>
          </a:p>
          <a:p>
            <a:pPr marL="1374775" lvl="1" indent="-519113">
              <a:buClrTx/>
              <a:buFont typeface="Wingdings" pitchFamily="2" charset="2"/>
              <a:buChar char="q"/>
            </a:pPr>
            <a:endParaRPr lang="en-US" sz="1800" dirty="0"/>
          </a:p>
          <a:p>
            <a:pPr marL="1374775" lvl="1" indent="-519113">
              <a:buClrTx/>
              <a:buFont typeface="Wingdings" pitchFamily="2" charset="2"/>
              <a:buChar char="q"/>
            </a:pPr>
            <a:r>
              <a:rPr lang="en-US" sz="1800" dirty="0" smtClean="0"/>
              <a:t>Gives LACFCD authority to charge a water quality fee</a:t>
            </a:r>
          </a:p>
          <a:p>
            <a:pPr marL="1374775" lvl="1" indent="-519113">
              <a:buClrTx/>
              <a:buFont typeface="Wingdings" pitchFamily="2" charset="2"/>
              <a:buChar char="q"/>
            </a:pPr>
            <a:endParaRPr lang="en-US" sz="1800" dirty="0" smtClean="0"/>
          </a:p>
          <a:p>
            <a:pPr marL="4340225" lvl="1" indent="-519113">
              <a:buClrTx/>
              <a:buFont typeface="Wingdings" pitchFamily="2" charset="2"/>
              <a:buChar char="q"/>
            </a:pPr>
            <a:endParaRPr lang="en-US" sz="1800" dirty="0" smtClean="0"/>
          </a:p>
          <a:p>
            <a:pPr marL="4340225" lvl="1" indent="-519113">
              <a:buClrTx/>
              <a:buFont typeface="Wingdings" pitchFamily="2" charset="2"/>
              <a:buChar char="q"/>
            </a:pPr>
            <a:r>
              <a:rPr lang="en-US" sz="1800" dirty="0" smtClean="0"/>
              <a:t>Fee must be parcel-related</a:t>
            </a:r>
          </a:p>
          <a:p>
            <a:pPr marL="4340225" lvl="1" indent="-519113">
              <a:buClrTx/>
              <a:buFont typeface="Wingdings" pitchFamily="2" charset="2"/>
              <a:buChar char="q"/>
            </a:pPr>
            <a:endParaRPr lang="en-US" sz="1800" dirty="0" smtClean="0"/>
          </a:p>
          <a:p>
            <a:pPr marL="4340225" lvl="1" indent="-519113">
              <a:buClrTx/>
              <a:buFont typeface="Wingdings" pitchFamily="2" charset="2"/>
              <a:buChar char="q"/>
            </a:pPr>
            <a:r>
              <a:rPr lang="en-US" sz="1800" dirty="0" smtClean="0"/>
              <a:t>Creates 9 regional Watershed Area Groups (WAGs) </a:t>
            </a:r>
          </a:p>
          <a:p>
            <a:pPr marL="4340225" lvl="1" indent="-519113">
              <a:buClrTx/>
              <a:buFont typeface="Wingdings" pitchFamily="2" charset="2"/>
              <a:buChar char="q"/>
            </a:pPr>
            <a:endParaRPr lang="en-US" sz="1800" dirty="0" smtClean="0"/>
          </a:p>
          <a:p>
            <a:pPr marL="4340225" lvl="1" indent="-519113">
              <a:buClrTx/>
              <a:buFont typeface="Wingdings" pitchFamily="2" charset="2"/>
              <a:buChar char="q"/>
            </a:pPr>
            <a:r>
              <a:rPr lang="en-US" sz="1800" dirty="0" smtClean="0"/>
              <a:t>50/40/10 revenue allocation formula</a:t>
            </a:r>
          </a:p>
          <a:p>
            <a:pPr marL="4340225" lvl="1" indent="-519113">
              <a:buClrTx/>
              <a:buFont typeface="Wingdings" pitchFamily="2" charset="2"/>
              <a:buChar char="q"/>
            </a:pPr>
            <a:endParaRPr lang="en-US" sz="1800" dirty="0" smtClean="0"/>
          </a:p>
          <a:p>
            <a:pPr marL="4340225" lvl="1" indent="-519113">
              <a:buClrTx/>
              <a:buFont typeface="Wingdings" pitchFamily="2" charset="2"/>
              <a:buChar char="q"/>
            </a:pPr>
            <a:r>
              <a:rPr lang="en-US" sz="1800" dirty="0" smtClean="0"/>
              <a:t>Requires an implementation ordinance</a:t>
            </a:r>
          </a:p>
          <a:p>
            <a:pPr marL="1374775" lvl="1" indent="-519113">
              <a:buClrTx/>
              <a:buFont typeface="Wingdings" pitchFamily="2" charset="2"/>
              <a:buChar char="q"/>
            </a:pPr>
            <a:endParaRPr lang="en-US" sz="1800" dirty="0" smtClean="0"/>
          </a:p>
        </p:txBody>
      </p:sp>
      <p:pic>
        <p:nvPicPr>
          <p:cNvPr id="4" name="Picture 4" descr="FCD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52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ownmid_capit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743200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c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685800"/>
            <a:ext cx="6096000" cy="44386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All</a:t>
            </a:r>
            <a:r>
              <a:rPr lang="en-US" dirty="0" smtClean="0"/>
              <a:t> Parcels Pay</a:t>
            </a:r>
          </a:p>
          <a:p>
            <a:pPr lvl="1"/>
            <a:r>
              <a:rPr lang="en-US" dirty="0" smtClean="0"/>
              <a:t>Residential</a:t>
            </a:r>
          </a:p>
          <a:p>
            <a:pPr lvl="1"/>
            <a:r>
              <a:rPr lang="en-US" dirty="0" smtClean="0"/>
              <a:t>Commercial</a:t>
            </a:r>
          </a:p>
          <a:p>
            <a:pPr lvl="1"/>
            <a:r>
              <a:rPr lang="en-US" dirty="0" smtClean="0"/>
              <a:t>Industrial</a:t>
            </a:r>
          </a:p>
          <a:p>
            <a:pPr lvl="1"/>
            <a:r>
              <a:rPr lang="en-US" dirty="0" smtClean="0"/>
              <a:t>Government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…If it rains on your parcel, you’re likely contributing to water quality issues.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4495800" cy="1143000"/>
          </a:xfrm>
        </p:spPr>
        <p:txBody>
          <a:bodyPr/>
          <a:lstStyle/>
          <a:p>
            <a:r>
              <a:rPr lang="en-US" dirty="0" smtClean="0"/>
              <a:t>Parcel Based Fee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ty-H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743200"/>
            <a:ext cx="51816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38100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500" u="sng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en-US" sz="1000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dirty="0" smtClean="0"/>
              <a:t>Local Projects &amp; Fixes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en-US" sz="1000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dirty="0" smtClean="0"/>
              <a:t>Maintenance of New &amp; Existing Water Quality Facilities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en-US" sz="1000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200" dirty="0" smtClean="0"/>
              <a:t>Funds Distributed Automatically</a:t>
            </a:r>
          </a:p>
          <a:p>
            <a:pPr lvl="1"/>
            <a:endParaRPr lang="en-US" sz="2200" dirty="0" smtClean="0"/>
          </a:p>
          <a:p>
            <a:pPr>
              <a:buNone/>
            </a:pPr>
            <a:endParaRPr lang="en-US" sz="2500" u="sng" dirty="0" smtClean="0"/>
          </a:p>
          <a:p>
            <a:pPr>
              <a:buNone/>
            </a:pPr>
            <a:endParaRPr lang="en-US" sz="2500" u="sng" dirty="0" smtClean="0"/>
          </a:p>
          <a:p>
            <a:pPr>
              <a:buNone/>
            </a:pPr>
            <a:endParaRPr lang="en-US" sz="2500" u="sng" dirty="0" smtClean="0"/>
          </a:p>
          <a:p>
            <a:pPr>
              <a:buNone/>
            </a:pPr>
            <a:endParaRPr lang="en-US" sz="2500" u="sng" dirty="0" smtClean="0"/>
          </a:p>
          <a:p>
            <a:pPr lvl="1"/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5240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40% Local Return to Cities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988724-FFE4-4232-B95B-097400255E20}"/>
</file>

<file path=customXml/itemProps2.xml><?xml version="1.0" encoding="utf-8"?>
<ds:datastoreItem xmlns:ds="http://schemas.openxmlformats.org/officeDocument/2006/customXml" ds:itemID="{C87E6924-3DB7-4479-91C6-86E7080C1CB2}"/>
</file>

<file path=customXml/itemProps3.xml><?xml version="1.0" encoding="utf-8"?>
<ds:datastoreItem xmlns:ds="http://schemas.openxmlformats.org/officeDocument/2006/customXml" ds:itemID="{467DDF36-6CE1-42A4-98A8-E57932C52E17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2882</TotalTime>
  <Words>479</Words>
  <Application>Microsoft Office PowerPoint</Application>
  <PresentationFormat>On-screen Show (4:3)</PresentationFormat>
  <Paragraphs>207</Paragraphs>
  <Slides>22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Acrobat Document</vt:lpstr>
      <vt:lpstr>Clean Water… …Clean Beaches</vt:lpstr>
      <vt:lpstr>Slide 2</vt:lpstr>
      <vt:lpstr>Los Angeles County Flood Control District</vt:lpstr>
      <vt:lpstr>Slide 4</vt:lpstr>
      <vt:lpstr>State of Surface Water Quality in Los Angeles County </vt:lpstr>
      <vt:lpstr>How to Pay for It??</vt:lpstr>
      <vt:lpstr>Slide 7</vt:lpstr>
      <vt:lpstr>Parcel Based Fee</vt:lpstr>
      <vt:lpstr>Municipalities</vt:lpstr>
      <vt:lpstr>Slide 10</vt:lpstr>
      <vt:lpstr>Slide 11</vt:lpstr>
      <vt:lpstr>Watershed Area Groups (WAGs)</vt:lpstr>
      <vt:lpstr>Slide 13</vt:lpstr>
      <vt:lpstr>FLOOD CONTROL DISTRICT</vt:lpstr>
      <vt:lpstr>How Do We Make It Happen??</vt:lpstr>
      <vt:lpstr>Proposition 218 Election Process</vt:lpstr>
      <vt:lpstr>District-wide Support for the Fee</vt:lpstr>
      <vt:lpstr>Support by Watershed (2011)</vt:lpstr>
      <vt:lpstr>Key Components  of the Ordinance</vt:lpstr>
      <vt:lpstr>Oversight Board</vt:lpstr>
      <vt:lpstr>Slide 21</vt:lpstr>
      <vt:lpstr>Slide 22</vt:lpstr>
    </vt:vector>
  </TitlesOfParts>
  <Company>County of Los Angeles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LA Ordinance Presentation</dc:title>
  <dc:creator>RBRYDEN</dc:creator>
  <dc:description>Water Quality Funding Initiative</dc:description>
  <cp:lastModifiedBy>u05193</cp:lastModifiedBy>
  <cp:revision>186</cp:revision>
  <dcterms:created xsi:type="dcterms:W3CDTF">2011-04-25T15:23:39Z</dcterms:created>
  <dcterms:modified xsi:type="dcterms:W3CDTF">2011-06-22T19:32:54Z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City of LA Ordinance Presentation</vt:lpwstr>
  </property>
  <property fmtid="{D5CDD505-2E9C-101B-9397-08002B2CF9AE}" pid="3" name="SlideDescription">
    <vt:lpwstr>Water Quality Funding Initiative</vt:lpwstr>
  </property>
  <property fmtid="{D5CDD505-2E9C-101B-9397-08002B2CF9AE}" pid="4" name="ContentTypeId">
    <vt:lpwstr>0x010100AF88A099B3AFB54D885BA7C54CA43035</vt:lpwstr>
  </property>
</Properties>
</file>